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ACEE67-87A4-4AE6-A150-6A1517F5A6ED}" v="14" dt="2025-02-03T10:37:50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613" autoAdjust="0"/>
  </p:normalViewPr>
  <p:slideViewPr>
    <p:cSldViewPr snapToGrid="0">
      <p:cViewPr varScale="1">
        <p:scale>
          <a:sx n="54" d="100"/>
          <a:sy n="54" d="100"/>
        </p:scale>
        <p:origin x="11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anne Pollock" userId="24ce32dd-7abc-4c89-bb29-3346b28d9525" providerId="ADAL" clId="{68EEE693-417E-9448-9B90-E25D4CF8C84A}"/>
    <pc:docChg chg="modSld">
      <pc:chgData name="Suzanne Pollock" userId="24ce32dd-7abc-4c89-bb29-3346b28d9525" providerId="ADAL" clId="{68EEE693-417E-9448-9B90-E25D4CF8C84A}" dt="2025-01-16T15:48:10.022" v="107" actId="20577"/>
      <pc:docMkLst>
        <pc:docMk/>
      </pc:docMkLst>
      <pc:sldChg chg="modNotesTx">
        <pc:chgData name="Suzanne Pollock" userId="24ce32dd-7abc-4c89-bb29-3346b28d9525" providerId="ADAL" clId="{68EEE693-417E-9448-9B90-E25D4CF8C84A}" dt="2025-01-16T15:48:10.022" v="107" actId="20577"/>
        <pc:sldMkLst>
          <pc:docMk/>
          <pc:sldMk cId="2296507415" sldId="258"/>
        </pc:sldMkLst>
      </pc:sldChg>
      <pc:sldChg chg="modNotesTx">
        <pc:chgData name="Suzanne Pollock" userId="24ce32dd-7abc-4c89-bb29-3346b28d9525" providerId="ADAL" clId="{68EEE693-417E-9448-9B90-E25D4CF8C84A}" dt="2025-01-16T15:43:36.842" v="1" actId="20577"/>
        <pc:sldMkLst>
          <pc:docMk/>
          <pc:sldMk cId="89055385" sldId="260"/>
        </pc:sldMkLst>
      </pc:sldChg>
    </pc:docChg>
  </pc:docChgLst>
  <pc:docChgLst>
    <pc:chgData name="Hannah Lucas" userId="S::9080119@ea.edin.sch.uk::4b4d2f2f-4f26-467a-988c-d8ae32f112c5" providerId="AD" clId="Web-{BF96527D-83EB-F8E2-21F0-31FAAA8AAA3D}"/>
    <pc:docChg chg="modSld">
      <pc:chgData name="Hannah Lucas" userId="S::9080119@ea.edin.sch.uk::4b4d2f2f-4f26-467a-988c-d8ae32f112c5" providerId="AD" clId="Web-{BF96527D-83EB-F8E2-21F0-31FAAA8AAA3D}" dt="2025-01-16T15:51:12.977" v="18" actId="1076"/>
      <pc:docMkLst>
        <pc:docMk/>
      </pc:docMkLst>
      <pc:sldChg chg="modSp">
        <pc:chgData name="Hannah Lucas" userId="S::9080119@ea.edin.sch.uk::4b4d2f2f-4f26-467a-988c-d8ae32f112c5" providerId="AD" clId="Web-{BF96527D-83EB-F8E2-21F0-31FAAA8AAA3D}" dt="2025-01-16T15:43:02.463" v="1" actId="1076"/>
        <pc:sldMkLst>
          <pc:docMk/>
          <pc:sldMk cId="2580965681" sldId="256"/>
        </pc:sldMkLst>
      </pc:sldChg>
      <pc:sldChg chg="delSp modSp">
        <pc:chgData name="Hannah Lucas" userId="S::9080119@ea.edin.sch.uk::4b4d2f2f-4f26-467a-988c-d8ae32f112c5" providerId="AD" clId="Web-{BF96527D-83EB-F8E2-21F0-31FAAA8AAA3D}" dt="2025-01-16T15:50:04.428" v="15" actId="20577"/>
        <pc:sldMkLst>
          <pc:docMk/>
          <pc:sldMk cId="1852966106" sldId="259"/>
        </pc:sldMkLst>
        <pc:spChg chg="mod">
          <ac:chgData name="Hannah Lucas" userId="S::9080119@ea.edin.sch.uk::4b4d2f2f-4f26-467a-988c-d8ae32f112c5" providerId="AD" clId="Web-{BF96527D-83EB-F8E2-21F0-31FAAA8AAA3D}" dt="2025-01-16T15:50:04.428" v="15" actId="20577"/>
          <ac:spMkLst>
            <pc:docMk/>
            <pc:sldMk cId="1852966106" sldId="259"/>
            <ac:spMk id="3" creationId="{47A58430-8087-09D8-D6B3-24C5B9AFB5B5}"/>
          </ac:spMkLst>
        </pc:spChg>
      </pc:sldChg>
      <pc:sldChg chg="modSp">
        <pc:chgData name="Hannah Lucas" userId="S::9080119@ea.edin.sch.uk::4b4d2f2f-4f26-467a-988c-d8ae32f112c5" providerId="AD" clId="Web-{BF96527D-83EB-F8E2-21F0-31FAAA8AAA3D}" dt="2025-01-16T15:51:12.977" v="18" actId="1076"/>
        <pc:sldMkLst>
          <pc:docMk/>
          <pc:sldMk cId="3844707899" sldId="261"/>
        </pc:sldMkLst>
        <pc:picChg chg="mod">
          <ac:chgData name="Hannah Lucas" userId="S::9080119@ea.edin.sch.uk::4b4d2f2f-4f26-467a-988c-d8ae32f112c5" providerId="AD" clId="Web-{BF96527D-83EB-F8E2-21F0-31FAAA8AAA3D}" dt="2025-01-16T15:51:12.977" v="18" actId="1076"/>
          <ac:picMkLst>
            <pc:docMk/>
            <pc:sldMk cId="3844707899" sldId="261"/>
            <ac:picMk id="5122" creationId="{EEB46D7C-9801-448A-E201-CBCBC869DB2F}"/>
          </ac:picMkLst>
        </pc:picChg>
      </pc:sldChg>
    </pc:docChg>
  </pc:docChgLst>
  <pc:docChgLst>
    <pc:chgData name="Kirsty Martin" userId="7b07f128-23e5-4938-9aad-c93af540c2a2" providerId="ADAL" clId="{2BACEE67-87A4-4AE6-A150-6A1517F5A6ED}"/>
    <pc:docChg chg="custSel modSld">
      <pc:chgData name="Kirsty Martin" userId="7b07f128-23e5-4938-9aad-c93af540c2a2" providerId="ADAL" clId="{2BACEE67-87A4-4AE6-A150-6A1517F5A6ED}" dt="2025-02-03T10:37:50.966" v="369" actId="1076"/>
      <pc:docMkLst>
        <pc:docMk/>
      </pc:docMkLst>
      <pc:sldChg chg="addSp delSp modSp mod">
        <pc:chgData name="Kirsty Martin" userId="7b07f128-23e5-4938-9aad-c93af540c2a2" providerId="ADAL" clId="{2BACEE67-87A4-4AE6-A150-6A1517F5A6ED}" dt="2025-02-03T10:37:50.966" v="369" actId="1076"/>
        <pc:sldMkLst>
          <pc:docMk/>
          <pc:sldMk cId="2580965681" sldId="256"/>
        </pc:sldMkLst>
        <pc:spChg chg="mod">
          <ac:chgData name="Kirsty Martin" userId="7b07f128-23e5-4938-9aad-c93af540c2a2" providerId="ADAL" clId="{2BACEE67-87A4-4AE6-A150-6A1517F5A6ED}" dt="2025-02-03T10:37:45.046" v="367" actId="1076"/>
          <ac:spMkLst>
            <pc:docMk/>
            <pc:sldMk cId="2580965681" sldId="256"/>
            <ac:spMk id="3" creationId="{FD20A1BF-8089-5DB2-9E56-E9630679C1D7}"/>
          </ac:spMkLst>
        </pc:spChg>
        <pc:picChg chg="add mod">
          <ac:chgData name="Kirsty Martin" userId="7b07f128-23e5-4938-9aad-c93af540c2a2" providerId="ADAL" clId="{2BACEE67-87A4-4AE6-A150-6A1517F5A6ED}" dt="2025-02-03T10:37:50.966" v="369" actId="1076"/>
          <ac:picMkLst>
            <pc:docMk/>
            <pc:sldMk cId="2580965681" sldId="256"/>
            <ac:picMk id="1026" creationId="{4F9FB1CB-378F-018D-F049-EC5E1B70FA38}"/>
          </ac:picMkLst>
        </pc:picChg>
        <pc:picChg chg="del">
          <ac:chgData name="Kirsty Martin" userId="7b07f128-23e5-4938-9aad-c93af540c2a2" providerId="ADAL" clId="{2BACEE67-87A4-4AE6-A150-6A1517F5A6ED}" dt="2025-02-03T10:37:21.603" v="360" actId="478"/>
          <ac:picMkLst>
            <pc:docMk/>
            <pc:sldMk cId="2580965681" sldId="256"/>
            <ac:picMk id="6146" creationId="{1FF231A0-212D-D55C-00A5-7AF478E99D75}"/>
          </ac:picMkLst>
        </pc:picChg>
      </pc:sldChg>
      <pc:sldChg chg="modSp mod">
        <pc:chgData name="Kirsty Martin" userId="7b07f128-23e5-4938-9aad-c93af540c2a2" providerId="ADAL" clId="{2BACEE67-87A4-4AE6-A150-6A1517F5A6ED}" dt="2025-01-22T09:57:12.029" v="89" actId="20577"/>
        <pc:sldMkLst>
          <pc:docMk/>
          <pc:sldMk cId="2296507415" sldId="258"/>
        </pc:sldMkLst>
        <pc:spChg chg="mod">
          <ac:chgData name="Kirsty Martin" userId="7b07f128-23e5-4938-9aad-c93af540c2a2" providerId="ADAL" clId="{2BACEE67-87A4-4AE6-A150-6A1517F5A6ED}" dt="2025-01-22T09:57:12.029" v="89" actId="20577"/>
          <ac:spMkLst>
            <pc:docMk/>
            <pc:sldMk cId="2296507415" sldId="258"/>
            <ac:spMk id="3" creationId="{2671EF92-2D6D-C52A-C933-9874BD2419A5}"/>
          </ac:spMkLst>
        </pc:spChg>
      </pc:sldChg>
      <pc:sldChg chg="addSp modSp mod">
        <pc:chgData name="Kirsty Martin" userId="7b07f128-23e5-4938-9aad-c93af540c2a2" providerId="ADAL" clId="{2BACEE67-87A4-4AE6-A150-6A1517F5A6ED}" dt="2025-01-22T09:58:35.140" v="149" actId="20577"/>
        <pc:sldMkLst>
          <pc:docMk/>
          <pc:sldMk cId="1852966106" sldId="259"/>
        </pc:sldMkLst>
        <pc:spChg chg="mod">
          <ac:chgData name="Kirsty Martin" userId="7b07f128-23e5-4938-9aad-c93af540c2a2" providerId="ADAL" clId="{2BACEE67-87A4-4AE6-A150-6A1517F5A6ED}" dt="2025-01-22T09:58:35.140" v="149" actId="20577"/>
          <ac:spMkLst>
            <pc:docMk/>
            <pc:sldMk cId="1852966106" sldId="259"/>
            <ac:spMk id="3" creationId="{47A58430-8087-09D8-D6B3-24C5B9AFB5B5}"/>
          </ac:spMkLst>
        </pc:spChg>
      </pc:sldChg>
      <pc:sldChg chg="modSp mod">
        <pc:chgData name="Kirsty Martin" userId="7b07f128-23e5-4938-9aad-c93af540c2a2" providerId="ADAL" clId="{2BACEE67-87A4-4AE6-A150-6A1517F5A6ED}" dt="2025-01-22T10:02:51.689" v="359" actId="1076"/>
        <pc:sldMkLst>
          <pc:docMk/>
          <pc:sldMk cId="89055385" sldId="260"/>
        </pc:sldMkLst>
        <pc:spChg chg="mod">
          <ac:chgData name="Kirsty Martin" userId="7b07f128-23e5-4938-9aad-c93af540c2a2" providerId="ADAL" clId="{2BACEE67-87A4-4AE6-A150-6A1517F5A6ED}" dt="2025-01-22T10:02:46.614" v="358" actId="27636"/>
          <ac:spMkLst>
            <pc:docMk/>
            <pc:sldMk cId="89055385" sldId="260"/>
            <ac:spMk id="3" creationId="{975C7576-DBE5-C19A-35D5-805CE7DC7513}"/>
          </ac:spMkLst>
        </pc:spChg>
        <pc:picChg chg="mod">
          <ac:chgData name="Kirsty Martin" userId="7b07f128-23e5-4938-9aad-c93af540c2a2" providerId="ADAL" clId="{2BACEE67-87A4-4AE6-A150-6A1517F5A6ED}" dt="2025-01-22T10:02:51.689" v="359" actId="1076"/>
          <ac:picMkLst>
            <pc:docMk/>
            <pc:sldMk cId="89055385" sldId="260"/>
            <ac:picMk id="3078" creationId="{1D85AF21-61D4-1A03-DDBB-E7C974C42383}"/>
          </ac:picMkLst>
        </pc:picChg>
      </pc:sldChg>
      <pc:sldChg chg="modSp mod">
        <pc:chgData name="Kirsty Martin" userId="7b07f128-23e5-4938-9aad-c93af540c2a2" providerId="ADAL" clId="{2BACEE67-87A4-4AE6-A150-6A1517F5A6ED}" dt="2025-01-22T10:01:21.228" v="246" actId="27636"/>
        <pc:sldMkLst>
          <pc:docMk/>
          <pc:sldMk cId="3844707899" sldId="261"/>
        </pc:sldMkLst>
        <pc:spChg chg="mod">
          <ac:chgData name="Kirsty Martin" userId="7b07f128-23e5-4938-9aad-c93af540c2a2" providerId="ADAL" clId="{2BACEE67-87A4-4AE6-A150-6A1517F5A6ED}" dt="2025-01-22T10:01:21.228" v="246" actId="27636"/>
          <ac:spMkLst>
            <pc:docMk/>
            <pc:sldMk cId="3844707899" sldId="261"/>
            <ac:spMk id="3" creationId="{B987B78F-3843-DCFB-54B1-CA4B01732419}"/>
          </ac:spMkLst>
        </pc:spChg>
      </pc:sldChg>
    </pc:docChg>
  </pc:docChgLst>
  <pc:docChgLst>
    <pc:chgData name="Anna Hazel-Dunn" userId="3b40f9a5-8d52-4ed5-99ea-c2d6a773bb30" providerId="ADAL" clId="{EEFA7B5B-66C6-4C07-9739-8968FEB06B5A}"/>
    <pc:docChg chg="custSel modSld">
      <pc:chgData name="Anna Hazel-Dunn" userId="3b40f9a5-8d52-4ed5-99ea-c2d6a773bb30" providerId="ADAL" clId="{EEFA7B5B-66C6-4C07-9739-8968FEB06B5A}" dt="2025-01-16T15:59:23.018" v="80" actId="20577"/>
      <pc:docMkLst>
        <pc:docMk/>
      </pc:docMkLst>
      <pc:sldChg chg="modSp mod">
        <pc:chgData name="Anna Hazel-Dunn" userId="3b40f9a5-8d52-4ed5-99ea-c2d6a773bb30" providerId="ADAL" clId="{EEFA7B5B-66C6-4C07-9739-8968FEB06B5A}" dt="2025-01-16T15:55:36.842" v="5" actId="20577"/>
        <pc:sldMkLst>
          <pc:docMk/>
          <pc:sldMk cId="1852966106" sldId="259"/>
        </pc:sldMkLst>
        <pc:spChg chg="mod">
          <ac:chgData name="Anna Hazel-Dunn" userId="3b40f9a5-8d52-4ed5-99ea-c2d6a773bb30" providerId="ADAL" clId="{EEFA7B5B-66C6-4C07-9739-8968FEB06B5A}" dt="2025-01-16T15:55:36.842" v="5" actId="20577"/>
          <ac:spMkLst>
            <pc:docMk/>
            <pc:sldMk cId="1852966106" sldId="259"/>
            <ac:spMk id="3" creationId="{47A58430-8087-09D8-D6B3-24C5B9AFB5B5}"/>
          </ac:spMkLst>
        </pc:spChg>
      </pc:sldChg>
      <pc:sldChg chg="modSp mod">
        <pc:chgData name="Anna Hazel-Dunn" userId="3b40f9a5-8d52-4ed5-99ea-c2d6a773bb30" providerId="ADAL" clId="{EEFA7B5B-66C6-4C07-9739-8968FEB06B5A}" dt="2025-01-16T15:56:20.514" v="19" actId="20577"/>
        <pc:sldMkLst>
          <pc:docMk/>
          <pc:sldMk cId="89055385" sldId="260"/>
        </pc:sldMkLst>
        <pc:spChg chg="mod">
          <ac:chgData name="Anna Hazel-Dunn" userId="3b40f9a5-8d52-4ed5-99ea-c2d6a773bb30" providerId="ADAL" clId="{EEFA7B5B-66C6-4C07-9739-8968FEB06B5A}" dt="2025-01-16T15:56:20.514" v="19" actId="20577"/>
          <ac:spMkLst>
            <pc:docMk/>
            <pc:sldMk cId="89055385" sldId="260"/>
            <ac:spMk id="3" creationId="{975C7576-DBE5-C19A-35D5-805CE7DC7513}"/>
          </ac:spMkLst>
        </pc:spChg>
      </pc:sldChg>
      <pc:sldChg chg="modNotesTx">
        <pc:chgData name="Anna Hazel-Dunn" userId="3b40f9a5-8d52-4ed5-99ea-c2d6a773bb30" providerId="ADAL" clId="{EEFA7B5B-66C6-4C07-9739-8968FEB06B5A}" dt="2025-01-16T15:59:23.018" v="80" actId="20577"/>
        <pc:sldMkLst>
          <pc:docMk/>
          <pc:sldMk cId="3844707899" sldId="261"/>
        </pc:sldMkLst>
      </pc:sldChg>
    </pc:docChg>
  </pc:docChgLst>
  <pc:docChgLst>
    <pc:chgData name="Barbara Gabmayer" userId="S::9093064@ea.edin.sch.uk::a24364b3-1a8c-43e9-9aba-eb39ea0b9d67" providerId="AD" clId="Web-{48690193-744E-69BA-F04E-0432AB2B9CE1}"/>
    <pc:docChg chg="modSld">
      <pc:chgData name="Barbara Gabmayer" userId="S::9093064@ea.edin.sch.uk::a24364b3-1a8c-43e9-9aba-eb39ea0b9d67" providerId="AD" clId="Web-{48690193-744E-69BA-F04E-0432AB2B9CE1}" dt="2025-01-16T15:50:31.105" v="263"/>
      <pc:docMkLst>
        <pc:docMk/>
      </pc:docMkLst>
      <pc:sldChg chg="modNotes">
        <pc:chgData name="Barbara Gabmayer" userId="S::9093064@ea.edin.sch.uk::a24364b3-1a8c-43e9-9aba-eb39ea0b9d67" providerId="AD" clId="Web-{48690193-744E-69BA-F04E-0432AB2B9CE1}" dt="2025-01-16T15:50:31.105" v="263"/>
        <pc:sldMkLst>
          <pc:docMk/>
          <pc:sldMk cId="89055385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881D4-A38D-F84E-A08E-F83CA786AEBF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F0B6F-C2DF-864C-A8FB-A7299D79A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69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31B34-F927-0D4D-9191-57EE09928A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64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31B34-F927-0D4D-9191-57EE09928A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92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Learning intentions clearly linked to Es and </a:t>
            </a:r>
            <a:r>
              <a:rPr lang="en-GB" err="1"/>
              <a:t>Os</a:t>
            </a:r>
            <a:endParaRPr lang="en-GB"/>
          </a:p>
          <a:p>
            <a:r>
              <a:rPr lang="en-GB"/>
              <a:t>Prepared, differentiated resources to support and extend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F0B6F-C2DF-864C-A8FB-A7299D79AB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60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AifL</a:t>
            </a:r>
            <a:r>
              <a:rPr lang="en-GB"/>
              <a:t> - Something here about assessment informing next steps.</a:t>
            </a:r>
            <a:endParaRPr lang="en-US"/>
          </a:p>
          <a:p>
            <a:r>
              <a:rPr lang="en-GB"/>
              <a:t>Learners have a clear picture of their own progress and next steps.  Learners are aware of targets relevant to their stage and challenges to upskill their learning.</a:t>
            </a:r>
          </a:p>
          <a:p>
            <a:r>
              <a:rPr lang="en-GB"/>
              <a:t>Tracking progress – Folio Jotters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F0B6F-C2DF-864C-A8FB-A7299D79AB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63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Add school values to bullet point 2 – creativity, responsibility, respect, ambition and resilience – add overarching statement at top of policy</a:t>
            </a:r>
          </a:p>
          <a:p>
            <a:endParaRPr lang="en-GB"/>
          </a:p>
          <a:p>
            <a:r>
              <a:rPr lang="en-GB"/>
              <a:t>We encourage learners to share what they want to learn in topics and plan accordingly</a:t>
            </a:r>
          </a:p>
          <a:p>
            <a:endParaRPr lang="en-GB"/>
          </a:p>
          <a:p>
            <a:r>
              <a:rPr lang="en-GB"/>
              <a:t>We engage with the CEC tracker to monitor progress</a:t>
            </a:r>
          </a:p>
          <a:p>
            <a:endParaRPr lang="en-GB"/>
          </a:p>
          <a:p>
            <a:r>
              <a:rPr lang="en-GB"/>
              <a:t>We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F0B6F-C2DF-864C-A8FB-A7299D79AB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9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D1C-C10E-53DF-BDC9-F51AE2EB0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300C7-D202-B307-7B64-2017A03A4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977FB-0014-6123-361F-58F7FAF5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D5593-1817-55A5-61D0-09E3A9F36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2EE5C-4092-70E5-EBA2-6E3737ED0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42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55D62-16C8-3012-BD0C-C20182412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F0928-C607-7449-B342-6DE27D967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23A97-9FC3-A105-64BB-6A4D06DA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439EE-366B-2D37-1777-E22CEAD0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242F5-235E-E616-DF98-80BCB05E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61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B59B1-CEAD-5816-1A44-5B81CEAF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5F549-2377-17D9-6762-4F9A41CEA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A9B8C-A292-575A-59DE-22B9840FD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9EB6E-476B-43AC-AFD0-39AE1618D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64B00-4BF5-025E-FEAC-FED6EE023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0DFB-8CBD-5457-7556-7A022C16F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9572D-7FC8-B11D-6016-AB703531D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65EC2-0D4C-75CF-E95A-FA7A9B39A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70DAD4-7FDE-5991-AE1F-372DFAE2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BBE40-934B-7DD9-A322-19678B85E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6BCA0-0515-222D-7D5F-97E979BB3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03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0E3F2-9D31-ED9A-E24D-6373F19D1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6DAF5-11B9-C37A-ED63-9417B5D5C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CA906-F34E-0164-1389-600181A84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8DE231-9557-2034-7151-D50B543D7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2784B9-03AB-F8FA-8C25-D46B958E86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C3D705-7A79-FF5E-7B65-025D4F7FC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ECC591-3F52-7CDF-C1CA-6DF5CE173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7D44F8-3E64-880D-A5B6-1362A11FB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02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866B2-9E4A-3DBE-ADFA-D25559EF1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657BE4-3F34-532C-1E01-89F6DF4A3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16192-ADBA-7484-9BC5-4383574F4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EA7A0-BAEF-AE9F-95CF-18C3E5BE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915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5B1A25-2051-FBF6-4B24-2DA76AB46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D99D09-6992-C467-A808-B10BC279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8FE67-D8BF-A64D-D3EA-4F7653B54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90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21C1-B79D-0594-AC7F-9D84D6315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36AE5-8F9C-8315-B17F-3AAC6896D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C6C88-01C2-B8F9-6D42-5E6ACB734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ED86D0-445F-0299-93F3-142E7F91E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0C9254-EDA3-4D14-2CF8-0C95D9591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E54EC-B509-20B1-999D-5CDCA5F0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813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FE554-BE31-6D8E-9CDD-A26EDD875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89FFEF-8B64-AA1C-DCFF-CF5D3D35E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2F1F1-A55B-9837-EDAF-14A36C6D3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16605-1556-7C38-936E-7E5472F6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C739D-DA83-0210-1B61-1467EDCD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D0CDE-C6AE-85C1-F64D-C9A68F3AD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272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7225E-F975-C5A6-E1E0-E2C86C9E8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1E25F-4118-5DDC-D9DC-5566604D5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C2D4E-6C1B-2265-D530-100E1368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1E71B-BE11-C169-246F-074300D8B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4851-017C-311B-C18F-D2899C9D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0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256816-6390-E300-2590-17D443A3F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E3D53E-E216-B135-E4A9-9E11C922B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94B1E-EDC7-354F-8AE8-0541BB31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55D10-81FC-AB0F-198F-57525788B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201BB-06DD-7D0D-AB24-22D3B850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22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C035CC-7F6F-9B16-F85A-1D0E679C0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89D3A-8A60-E49F-D760-A151E8E6E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C5959-A070-AA2C-02EA-A6C4552301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97E36B-8847-4831-8CB3-3B3E45242DB7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901CB-C4C5-C9CE-0B42-7BC03CA43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53990-AD4A-7949-BB5A-CF22DBD29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EBDC7-2A47-464E-8DCB-BE5A728AC7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25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5DAC-77D3-E5A8-8BF7-E5E1DE46F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62531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n-GB">
                <a:latin typeface="OpenDyslexic" panose="00000500000000000000" pitchFamily="2" charset="0"/>
              </a:rPr>
              <a:t>Learning and Teaching Policy at Blackhall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0A1BF-8089-5DB2-9E56-E9630679C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18293"/>
            <a:ext cx="9144000" cy="7444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OpenDyslexic" panose="00000500000000000000" pitchFamily="2" charset="0"/>
              </a:rPr>
              <a:t>Thursday, 16</a:t>
            </a:r>
            <a:r>
              <a:rPr lang="en-GB" sz="2800" baseline="30000" dirty="0">
                <a:latin typeface="OpenDyslexic" panose="00000500000000000000" pitchFamily="2" charset="0"/>
              </a:rPr>
              <a:t>th</a:t>
            </a:r>
            <a:r>
              <a:rPr lang="en-GB" sz="2800" dirty="0">
                <a:latin typeface="OpenDyslexic" panose="00000500000000000000" pitchFamily="2" charset="0"/>
              </a:rPr>
              <a:t> January 2025</a:t>
            </a:r>
          </a:p>
        </p:txBody>
      </p:sp>
      <p:pic>
        <p:nvPicPr>
          <p:cNvPr id="1026" name="Picture 2" descr="Online Education, Learning, Teaching Vector Concept Stock Clipart |  Royalty-Free | FreeImages">
            <a:extLst>
              <a:ext uri="{FF2B5EF4-FFF2-40B4-BE49-F238E27FC236}">
                <a16:creationId xmlns:a16="http://schemas.microsoft.com/office/drawing/2014/main" id="{4F9FB1CB-378F-018D-F049-EC5E1B70FA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8"/>
          <a:stretch/>
        </p:blipFill>
        <p:spPr bwMode="auto">
          <a:xfrm>
            <a:off x="4073236" y="2929340"/>
            <a:ext cx="3858463" cy="357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96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C38C-53C0-E780-4DD6-A61AF3E6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OpenDyslexic" panose="00000500000000000000" pitchFamily="2" charset="0"/>
              </a:rPr>
              <a:t>Learning and Teaching -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A5B19-E88C-F5CB-8C4E-C479F86A6C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Teachers:</a:t>
            </a:r>
          </a:p>
          <a:p>
            <a:r>
              <a:rPr lang="en-GB"/>
              <a:t>Agree worthwhile outcomes</a:t>
            </a:r>
          </a:p>
          <a:p>
            <a:r>
              <a:rPr lang="en-GB"/>
              <a:t>Set high expectations</a:t>
            </a:r>
          </a:p>
          <a:p>
            <a:r>
              <a:rPr lang="en-GB"/>
              <a:t>Know your learners</a:t>
            </a:r>
          </a:p>
          <a:p>
            <a:r>
              <a:rPr lang="en-GB"/>
              <a:t>Know </a:t>
            </a:r>
            <a:r>
              <a:rPr lang="en-GB" b="1" i="1"/>
              <a:t>your</a:t>
            </a:r>
            <a:r>
              <a:rPr lang="en-GB"/>
              <a:t> impact on the learning</a:t>
            </a:r>
          </a:p>
          <a:p>
            <a:endParaRPr lang="en-GB"/>
          </a:p>
        </p:txBody>
      </p:sp>
      <p:pic>
        <p:nvPicPr>
          <p:cNvPr id="4098" name="Picture 2" descr="Leading in Learning: The 5Ps - planning lessons that are fit for purpose">
            <a:extLst>
              <a:ext uri="{FF2B5EF4-FFF2-40B4-BE49-F238E27FC236}">
                <a16:creationId xmlns:a16="http://schemas.microsoft.com/office/drawing/2014/main" id="{CEC71D40-905E-A2C9-0D78-885A8A9D4E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707" y="1655507"/>
            <a:ext cx="5812077" cy="46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89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F12BF-3332-2A28-D345-768067982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33" y="365125"/>
            <a:ext cx="10952967" cy="1325563"/>
          </a:xfrm>
        </p:spPr>
        <p:txBody>
          <a:bodyPr>
            <a:normAutofit fontScale="90000"/>
          </a:bodyPr>
          <a:lstStyle/>
          <a:p>
            <a:r>
              <a:rPr lang="en-GB">
                <a:latin typeface="OpenDyslexic" panose="00000500000000000000" pitchFamily="2" charset="0"/>
              </a:rPr>
              <a:t>Learning and Teaching at Blackhall</a:t>
            </a:r>
            <a:br>
              <a:rPr lang="en-GB">
                <a:latin typeface="OpenDyslexic" panose="00000500000000000000" pitchFamily="2" charset="0"/>
              </a:rPr>
            </a:br>
            <a:r>
              <a:rPr lang="en-GB">
                <a:latin typeface="OpenDyslexic" panose="00000500000000000000" pitchFamily="2" charset="0"/>
              </a:rPr>
              <a:t>Agree Worthwhile Outcomes (PREPARATION)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1EF92-2D6D-C52A-C933-9874BD2419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2523" y="2141537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OpenDyslexic" panose="00000500000000000000" pitchFamily="2" charset="0"/>
              </a:rPr>
              <a:t>Ensure learning intentions are clear, shared and relevant. </a:t>
            </a:r>
            <a:r>
              <a:rPr lang="en-GB" dirty="0">
                <a:solidFill>
                  <a:srgbClr val="FF0000"/>
                </a:solidFill>
                <a:latin typeface="OpenDyslexic" panose="00000500000000000000" pitchFamily="2" charset="0"/>
              </a:rPr>
              <a:t>(What are we learning and why?)</a:t>
            </a:r>
          </a:p>
          <a:p>
            <a:r>
              <a:rPr lang="en-GB" dirty="0">
                <a:latin typeface="OpenDyslexic" panose="00000500000000000000" pitchFamily="2" charset="0"/>
              </a:rPr>
              <a:t>Success Criteria to be discussed </a:t>
            </a:r>
            <a:r>
              <a:rPr lang="en-GB" dirty="0">
                <a:solidFill>
                  <a:srgbClr val="FF0000"/>
                </a:solidFill>
                <a:latin typeface="OpenDyslexic" panose="00000500000000000000" pitchFamily="2" charset="0"/>
              </a:rPr>
              <a:t>(How are we going to show we have learned?)</a:t>
            </a:r>
          </a:p>
          <a:p>
            <a:r>
              <a:rPr lang="en-GB" dirty="0">
                <a:latin typeface="OpenDyslexic" panose="00000500000000000000" pitchFamily="2" charset="0"/>
              </a:rPr>
              <a:t>Learning is prepared and differentiated to match learners’ needs.</a:t>
            </a:r>
          </a:p>
          <a:p>
            <a:r>
              <a:rPr lang="en-GB" dirty="0">
                <a:latin typeface="OpenDyslexic" panose="00000500000000000000" pitchFamily="2" charset="0"/>
              </a:rPr>
              <a:t>Link to other/former learning where possible.</a:t>
            </a:r>
          </a:p>
        </p:txBody>
      </p:sp>
      <p:pic>
        <p:nvPicPr>
          <p:cNvPr id="1026" name="Picture 2" descr="Dunnottar School">
            <a:extLst>
              <a:ext uri="{FF2B5EF4-FFF2-40B4-BE49-F238E27FC236}">
                <a16:creationId xmlns:a16="http://schemas.microsoft.com/office/drawing/2014/main" id="{10AB790D-8D37-BFF3-CA34-20D71CB594E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928" y="1623679"/>
            <a:ext cx="4956146" cy="486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50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1FD99-7E6F-54A6-7D6C-D031F316E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922D9-B295-6A98-627D-FC14B97F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OpenDyslexic" panose="00000500000000000000" pitchFamily="2" charset="0"/>
              </a:rPr>
              <a:t>Learning and Teaching at Blackhall</a:t>
            </a:r>
            <a:br>
              <a:rPr lang="en-GB">
                <a:latin typeface="OpenDyslexic" panose="00000500000000000000" pitchFamily="2" charset="0"/>
              </a:rPr>
            </a:br>
            <a:r>
              <a:rPr lang="en-GB">
                <a:latin typeface="OpenDyslexic" panose="00000500000000000000" pitchFamily="2" charset="0"/>
              </a:rPr>
              <a:t>Set High Expectations (PACE)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58430-8087-09D8-D6B3-24C5B9AFB5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>
                <a:latin typeface="OpenDyslexic" panose="00000500000000000000" pitchFamily="2" charset="0"/>
              </a:rPr>
              <a:t>We will encourage pupils to take responsibility for learning and emphasise the importance of trying.</a:t>
            </a:r>
          </a:p>
          <a:p>
            <a:r>
              <a:rPr lang="en-GB" sz="2400" dirty="0">
                <a:latin typeface="OpenDyslexic"/>
              </a:rPr>
              <a:t>Differentiated and </a:t>
            </a:r>
            <a:r>
              <a:rPr lang="en-GB" sz="2400" dirty="0" err="1">
                <a:latin typeface="OpenDyslexic"/>
              </a:rPr>
              <a:t>AiFL</a:t>
            </a:r>
            <a:r>
              <a:rPr lang="en-GB" sz="2400" dirty="0">
                <a:latin typeface="OpenDyslexic"/>
              </a:rPr>
              <a:t> strategies will identify the next step.  </a:t>
            </a:r>
          </a:p>
          <a:p>
            <a:r>
              <a:rPr lang="en-GB" sz="2400" dirty="0">
                <a:latin typeface="OpenDyslexic"/>
              </a:rPr>
              <a:t>Find the gap between what a pupil can do without help and what a pupil can achieve with some scaffolding/support. (ZPD)</a:t>
            </a:r>
            <a:endParaRPr lang="en-GB" dirty="0">
              <a:latin typeface="OpenDyslexic"/>
            </a:endParaRPr>
          </a:p>
        </p:txBody>
      </p:sp>
      <p:pic>
        <p:nvPicPr>
          <p:cNvPr id="8" name="Picture 6" descr="Vygotsky's Zone of Proximal Development and Scaffolding - Educational  Technology">
            <a:extLst>
              <a:ext uri="{FF2B5EF4-FFF2-40B4-BE49-F238E27FC236}">
                <a16:creationId xmlns:a16="http://schemas.microsoft.com/office/drawing/2014/main" id="{4CC899DF-E9E2-722A-D287-A1D349F4CAB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2229025"/>
            <a:ext cx="5707748" cy="303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96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B94ED-5DBC-9AA6-DE5F-51E438637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86418-A33E-66BD-AD25-397C66B5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OpenDyslexic" panose="00000500000000000000" pitchFamily="2" charset="0"/>
              </a:rPr>
              <a:t>Learning and Teaching at Blackhall</a:t>
            </a:r>
            <a:br>
              <a:rPr lang="en-GB">
                <a:latin typeface="OpenDyslexic" panose="00000500000000000000" pitchFamily="2" charset="0"/>
              </a:rPr>
            </a:br>
            <a:r>
              <a:rPr lang="en-GB">
                <a:latin typeface="OpenDyslexic" panose="00000500000000000000" pitchFamily="2" charset="0"/>
              </a:rPr>
              <a:t>Know Your Learners (PITCH AND PROGRESS)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C7576-DBE5-C19A-35D5-805CE7DC7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" y="2141537"/>
            <a:ext cx="6733308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latin typeface="OpenDyslexic" panose="00000500000000000000" pitchFamily="2" charset="0"/>
              </a:rPr>
              <a:t>Our teachers will build on prior knowledge – what we already know, to ensure PROGRESS.</a:t>
            </a:r>
          </a:p>
          <a:p>
            <a:r>
              <a:rPr lang="en-GB" dirty="0">
                <a:latin typeface="OpenDyslexic" panose="00000500000000000000" pitchFamily="2" charset="0"/>
              </a:rPr>
              <a:t>Pupil are involved in choosing learning contexts.  What do you want to learn?</a:t>
            </a:r>
          </a:p>
          <a:p>
            <a:r>
              <a:rPr lang="en-GB" dirty="0">
                <a:latin typeface="OpenDyslexic" panose="00000500000000000000" pitchFamily="2" charset="0"/>
              </a:rPr>
              <a:t>Learners and learning will be tracked through Attainment Meetings; ASN Discussions; Professional Dialogue; and Teacher Professional Readings.</a:t>
            </a:r>
          </a:p>
          <a:p>
            <a:r>
              <a:rPr lang="en-GB" dirty="0">
                <a:latin typeface="OpenDyslexic" panose="00000500000000000000" pitchFamily="2" charset="0"/>
              </a:rPr>
              <a:t>Folio Jotters – 2 Folio Weeks each school year – help to track progress over time.</a:t>
            </a:r>
          </a:p>
          <a:p>
            <a:endParaRPr lang="en-GB" dirty="0"/>
          </a:p>
        </p:txBody>
      </p:sp>
      <p:pic>
        <p:nvPicPr>
          <p:cNvPr id="3078" name="Picture 6" descr="How To Track Your Learning Progress Effectively; PrestoExperts">
            <a:extLst>
              <a:ext uri="{FF2B5EF4-FFF2-40B4-BE49-F238E27FC236}">
                <a16:creationId xmlns:a16="http://schemas.microsoft.com/office/drawing/2014/main" id="{1D85AF21-61D4-1A03-DDBB-E7C974C4238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309" y="2274131"/>
            <a:ext cx="5363256" cy="264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5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3C-FE4E-1FDC-59C3-0C1EB849E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1F658-1153-0D7B-1EB1-29756FC4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OpenDyslexic" panose="00000500000000000000" pitchFamily="2" charset="0"/>
              </a:rPr>
              <a:t>Learning and Teaching at Blackhall</a:t>
            </a:r>
            <a:br>
              <a:rPr lang="en-GB">
                <a:latin typeface="OpenDyslexic" panose="00000500000000000000" pitchFamily="2" charset="0"/>
              </a:rPr>
            </a:br>
            <a:r>
              <a:rPr lang="en-GB">
                <a:latin typeface="OpenDyslexic" panose="00000500000000000000" pitchFamily="2" charset="0"/>
              </a:rPr>
              <a:t>Know Your Impact (PURPOSE)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7B78F-3843-DCFB-54B1-CA4B01732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629" y="1825625"/>
            <a:ext cx="6568997" cy="4872058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OpenDyslexic" panose="00000500000000000000" pitchFamily="2" charset="0"/>
              </a:rPr>
              <a:t>We strive to add value to the learning.</a:t>
            </a:r>
          </a:p>
          <a:p>
            <a:r>
              <a:rPr lang="en-GB" dirty="0">
                <a:latin typeface="OpenDyslexic" panose="00000500000000000000" pitchFamily="2" charset="0"/>
              </a:rPr>
              <a:t>We want our learners to be curious; to develop a skillset that can be carried across all learning in life.</a:t>
            </a:r>
          </a:p>
          <a:p>
            <a:r>
              <a:rPr lang="en-GB" dirty="0">
                <a:latin typeface="OpenDyslexic" panose="00000500000000000000" pitchFamily="2" charset="0"/>
              </a:rPr>
              <a:t>We provide positive and timely feedback to pupil performance.</a:t>
            </a:r>
          </a:p>
          <a:p>
            <a:r>
              <a:rPr lang="en-GB" dirty="0">
                <a:latin typeface="OpenDyslexic" panose="00000500000000000000" pitchFamily="2" charset="0"/>
              </a:rPr>
              <a:t>We analyse data from all assessments to inform future learning.</a:t>
            </a:r>
          </a:p>
          <a:p>
            <a:r>
              <a:rPr lang="en-GB" dirty="0">
                <a:latin typeface="OpenDyslexic" panose="00000500000000000000" pitchFamily="2" charset="0"/>
              </a:rPr>
              <a:t>We reflect on the learning to inform and improve our future practice.</a:t>
            </a:r>
          </a:p>
        </p:txBody>
      </p:sp>
      <p:pic>
        <p:nvPicPr>
          <p:cNvPr id="5122" name="Picture 2" descr="The Impact of a Teacher | Katie Martin">
            <a:extLst>
              <a:ext uri="{FF2B5EF4-FFF2-40B4-BE49-F238E27FC236}">
                <a16:creationId xmlns:a16="http://schemas.microsoft.com/office/drawing/2014/main" id="{EEB46D7C-9801-448A-E201-CBCBC869DB2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7" b="20316"/>
          <a:stretch/>
        </p:blipFill>
        <p:spPr bwMode="auto">
          <a:xfrm>
            <a:off x="6699626" y="2072639"/>
            <a:ext cx="4899308" cy="321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707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439</Words>
  <Application>Microsoft Office PowerPoint</Application>
  <PresentationFormat>Widescreen</PresentationFormat>
  <Paragraphs>49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OpenDyslexic</vt:lpstr>
      <vt:lpstr>Office Theme</vt:lpstr>
      <vt:lpstr>Learning and Teaching Policy at Blackhall</vt:lpstr>
      <vt:lpstr>Learning and Teaching - Aims</vt:lpstr>
      <vt:lpstr>Learning and Teaching at Blackhall Agree Worthwhile Outcomes (PREPARATION)</vt:lpstr>
      <vt:lpstr>Learning and Teaching at Blackhall Set High Expectations (PACE)</vt:lpstr>
      <vt:lpstr>Learning and Teaching at Blackhall Know Your Learners (PITCH AND PROGRESS)</vt:lpstr>
      <vt:lpstr>Learning and Teaching at Blackhall Know Your Impact (PURPOSE)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and Teaching Policy at Blackhall</dc:title>
  <dc:creator>Kirsty Martin</dc:creator>
  <cp:lastModifiedBy>Kirsty Martin</cp:lastModifiedBy>
  <cp:revision>1</cp:revision>
  <dcterms:created xsi:type="dcterms:W3CDTF">2025-01-16T13:56:57Z</dcterms:created>
  <dcterms:modified xsi:type="dcterms:W3CDTF">2025-02-03T10:37:55Z</dcterms:modified>
</cp:coreProperties>
</file>