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63" r:id="rId3"/>
    <p:sldId id="266" r:id="rId4"/>
    <p:sldId id="267" r:id="rId5"/>
    <p:sldId id="257" r:id="rId6"/>
    <p:sldId id="258" r:id="rId7"/>
    <p:sldId id="259" r:id="rId8"/>
    <p:sldId id="274" r:id="rId9"/>
    <p:sldId id="273" r:id="rId10"/>
    <p:sldId id="275" r:id="rId11"/>
    <p:sldId id="276" r:id="rId12"/>
    <p:sldId id="261" r:id="rId13"/>
    <p:sldId id="260" r:id="rId14"/>
    <p:sldId id="277" r:id="rId15"/>
    <p:sldId id="278" r:id="rId16"/>
    <p:sldId id="269" r:id="rId17"/>
    <p:sldId id="271" r:id="rId18"/>
    <p:sldId id="272" r:id="rId19"/>
    <p:sldId id="264" r:id="rId20"/>
    <p:sldId id="265" r:id="rId21"/>
    <p:sldId id="262" r:id="rId22"/>
    <p:sldId id="280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8"/>
  </p:normalViewPr>
  <p:slideViewPr>
    <p:cSldViewPr snapToGrid="0" snapToObjects="1">
      <p:cViewPr varScale="1">
        <p:scale>
          <a:sx n="68" d="100"/>
          <a:sy n="68" d="100"/>
        </p:scale>
        <p:origin x="78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99A31-0F17-704D-B5E7-159E846B4CDC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91DE5-4114-2B45-A1B3-8988D9469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433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99A31-0F17-704D-B5E7-159E846B4CDC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91DE5-4114-2B45-A1B3-8988D9469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322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99A31-0F17-704D-B5E7-159E846B4CDC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91DE5-4114-2B45-A1B3-8988D9469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4761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99A31-0F17-704D-B5E7-159E846B4CDC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91DE5-4114-2B45-A1B3-8988D9469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993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99A31-0F17-704D-B5E7-159E846B4CDC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91DE5-4114-2B45-A1B3-8988D9469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7274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99A31-0F17-704D-B5E7-159E846B4CDC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91DE5-4114-2B45-A1B3-8988D9469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0294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99A31-0F17-704D-B5E7-159E846B4CDC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91DE5-4114-2B45-A1B3-8988D9469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813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99A31-0F17-704D-B5E7-159E846B4CDC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91DE5-4114-2B45-A1B3-8988D9469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3973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99A31-0F17-704D-B5E7-159E846B4CDC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91DE5-4114-2B45-A1B3-8988D9469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79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99A31-0F17-704D-B5E7-159E846B4CDC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91DE5-4114-2B45-A1B3-8988D9469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33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99A31-0F17-704D-B5E7-159E846B4CDC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91DE5-4114-2B45-A1B3-8988D9469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567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399A31-0F17-704D-B5E7-159E846B4CDC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D91DE5-4114-2B45-A1B3-8988D9469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299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jpeg"/><Relationship Id="rId5" Type="http://schemas.openxmlformats.org/officeDocument/2006/relationships/image" Target="../media/image10.gif"/><Relationship Id="rId10" Type="http://schemas.openxmlformats.org/officeDocument/2006/relationships/image" Target="../media/image15.pn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90F51-E5BA-EE83-4552-6AD5535838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30982"/>
            <a:ext cx="9144000" cy="2387600"/>
          </a:xfrm>
        </p:spPr>
        <p:txBody>
          <a:bodyPr/>
          <a:lstStyle/>
          <a:p>
            <a:r>
              <a:rPr lang="en-US" dirty="0"/>
              <a:t>Blackhall Primary School</a:t>
            </a:r>
            <a:br>
              <a:rPr lang="en-US" dirty="0"/>
            </a:br>
            <a:r>
              <a:rPr lang="en-US" dirty="0"/>
              <a:t>Parent Council AGM</a:t>
            </a:r>
          </a:p>
        </p:txBody>
      </p:sp>
      <p:pic>
        <p:nvPicPr>
          <p:cNvPr id="5" name="Picture 4" descr="A group of people standing together&#10;&#10;Description automatically generated with low confidence">
            <a:extLst>
              <a:ext uri="{FF2B5EF4-FFF2-40B4-BE49-F238E27FC236}">
                <a16:creationId xmlns:a16="http://schemas.microsoft.com/office/drawing/2014/main" id="{6F1EABC2-DF15-1F87-043E-C2F65F7927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675" y="2694248"/>
            <a:ext cx="5521697" cy="3950630"/>
          </a:xfrm>
          <a:prstGeom prst="rect">
            <a:avLst/>
          </a:prstGeom>
        </p:spPr>
      </p:pic>
      <p:pic>
        <p:nvPicPr>
          <p:cNvPr id="1026" name="Picture 2" descr="Image">
            <a:extLst>
              <a:ext uri="{FF2B5EF4-FFF2-40B4-BE49-F238E27FC236}">
                <a16:creationId xmlns:a16="http://schemas.microsoft.com/office/drawing/2014/main" id="{206690DE-B27E-7A19-469F-7FCF8333C0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5938" y="2886732"/>
            <a:ext cx="3718062" cy="3718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16428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85BF16-2198-2EBD-C698-A96F0B5BB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700"/>
            <a:ext cx="10353675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7030A0"/>
                </a:solidFill>
              </a:rPr>
              <a:t>Agenda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775B1AD-ACE8-8AC2-BF37-6316840BDB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76475" y="1536291"/>
            <a:ext cx="7639050" cy="3826284"/>
          </a:xfrm>
        </p:spPr>
        <p:txBody>
          <a:bodyPr>
            <a:normAutofit fontScale="92500"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GB" dirty="0"/>
              <a:t>Annual report from the Chair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GB" dirty="0"/>
              <a:t>Annual report from the Headteacher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GB" dirty="0"/>
              <a:t>Approval of the accounts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GB" dirty="0"/>
              <a:t>Election of members to serve on the Parent Council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GB" dirty="0"/>
              <a:t>Any other competent business</a:t>
            </a:r>
          </a:p>
        </p:txBody>
      </p:sp>
    </p:spTree>
    <p:extLst>
      <p:ext uri="{BB962C8B-B14F-4D97-AF65-F5344CB8AC3E}">
        <p14:creationId xmlns:p14="http://schemas.microsoft.com/office/powerpoint/2010/main" val="36528341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85BF16-2198-2EBD-C698-A96F0B5BB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700"/>
            <a:ext cx="10353675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7030A0"/>
                </a:solidFill>
              </a:rPr>
              <a:t>Parent Council Chair’s Report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F9144D-16D1-1C60-C058-C05112F1A7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6291"/>
            <a:ext cx="5867401" cy="4874034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00000"/>
              </a:lnSpc>
            </a:pPr>
            <a:r>
              <a:rPr lang="en-GB" sz="3000" dirty="0"/>
              <a:t>Moving</a:t>
            </a:r>
            <a:r>
              <a:rPr lang="en-GB" dirty="0"/>
              <a:t> on from the pandemic…</a:t>
            </a:r>
          </a:p>
          <a:p>
            <a:pPr>
              <a:lnSpc>
                <a:spcPct val="100000"/>
              </a:lnSpc>
            </a:pPr>
            <a:r>
              <a:rPr lang="en-GB" dirty="0"/>
              <a:t>Embedding the parent/carers “ways of working”</a:t>
            </a:r>
          </a:p>
          <a:p>
            <a:pPr>
              <a:lnSpc>
                <a:spcPct val="100000"/>
              </a:lnSpc>
            </a:pPr>
            <a:r>
              <a:rPr lang="en-GB" dirty="0"/>
              <a:t>Head Teacher – permanent appointment</a:t>
            </a:r>
          </a:p>
          <a:p>
            <a:pPr>
              <a:lnSpc>
                <a:spcPct val="100000"/>
              </a:lnSpc>
            </a:pPr>
            <a:r>
              <a:rPr lang="en-GB" dirty="0"/>
              <a:t>Pupil Council</a:t>
            </a:r>
          </a:p>
          <a:p>
            <a:pPr>
              <a:lnSpc>
                <a:spcPct val="100000"/>
              </a:lnSpc>
            </a:pPr>
            <a:r>
              <a:rPr lang="en-GB" dirty="0"/>
              <a:t>New school finance committee</a:t>
            </a:r>
          </a:p>
          <a:p>
            <a:pPr>
              <a:lnSpc>
                <a:spcPct val="100000"/>
              </a:lnSpc>
            </a:pPr>
            <a:r>
              <a:rPr lang="en-GB" dirty="0"/>
              <a:t>Subsidy towards the pantomime</a:t>
            </a:r>
          </a:p>
          <a:p>
            <a:pPr>
              <a:lnSpc>
                <a:spcPct val="100000"/>
              </a:lnSpc>
            </a:pPr>
            <a:r>
              <a:rPr lang="en-GB" dirty="0"/>
              <a:t>ASN resources on website</a:t>
            </a:r>
          </a:p>
          <a:p>
            <a:pPr>
              <a:lnSpc>
                <a:spcPct val="100000"/>
              </a:lnSpc>
            </a:pPr>
            <a:r>
              <a:rPr lang="en-GB" dirty="0"/>
              <a:t>Strikes…</a:t>
            </a:r>
          </a:p>
          <a:p>
            <a:pPr>
              <a:lnSpc>
                <a:spcPct val="100000"/>
              </a:lnSpc>
            </a:pPr>
            <a:r>
              <a:rPr lang="en-GB" dirty="0"/>
              <a:t>Amazing GIF filled HT reports!</a:t>
            </a:r>
          </a:p>
          <a:p>
            <a:pPr>
              <a:lnSpc>
                <a:spcPct val="100000"/>
              </a:lnSpc>
            </a:pPr>
            <a:r>
              <a:rPr lang="en-GB" dirty="0"/>
              <a:t>Report Cards!</a:t>
            </a:r>
          </a:p>
          <a:p>
            <a:pPr>
              <a:lnSpc>
                <a:spcPct val="100000"/>
              </a:lnSpc>
            </a:pPr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567CAE-EEEE-2C32-4940-DA195EBD35E9}"/>
              </a:ext>
            </a:extLst>
          </p:cNvPr>
          <p:cNvSpPr txBox="1"/>
          <p:nvPr/>
        </p:nvSpPr>
        <p:spPr>
          <a:xfrm>
            <a:off x="7181850" y="1562396"/>
            <a:ext cx="4419600" cy="4874034"/>
          </a:xfrm>
          <a:custGeom>
            <a:avLst/>
            <a:gdLst>
              <a:gd name="connsiteX0" fmla="*/ 0 w 4419600"/>
              <a:gd name="connsiteY0" fmla="*/ 0 h 4874034"/>
              <a:gd name="connsiteX1" fmla="*/ 419862 w 4419600"/>
              <a:gd name="connsiteY1" fmla="*/ 0 h 4874034"/>
              <a:gd name="connsiteX2" fmla="*/ 972312 w 4419600"/>
              <a:gd name="connsiteY2" fmla="*/ 0 h 4874034"/>
              <a:gd name="connsiteX3" fmla="*/ 1480566 w 4419600"/>
              <a:gd name="connsiteY3" fmla="*/ 0 h 4874034"/>
              <a:gd name="connsiteX4" fmla="*/ 2077212 w 4419600"/>
              <a:gd name="connsiteY4" fmla="*/ 0 h 4874034"/>
              <a:gd name="connsiteX5" fmla="*/ 2497074 w 4419600"/>
              <a:gd name="connsiteY5" fmla="*/ 0 h 4874034"/>
              <a:gd name="connsiteX6" fmla="*/ 2961132 w 4419600"/>
              <a:gd name="connsiteY6" fmla="*/ 0 h 4874034"/>
              <a:gd name="connsiteX7" fmla="*/ 3557778 w 4419600"/>
              <a:gd name="connsiteY7" fmla="*/ 0 h 4874034"/>
              <a:gd name="connsiteX8" fmla="*/ 4419600 w 4419600"/>
              <a:gd name="connsiteY8" fmla="*/ 0 h 4874034"/>
              <a:gd name="connsiteX9" fmla="*/ 4419600 w 4419600"/>
              <a:gd name="connsiteY9" fmla="*/ 541559 h 4874034"/>
              <a:gd name="connsiteX10" fmla="*/ 4419600 w 4419600"/>
              <a:gd name="connsiteY10" fmla="*/ 1083119 h 4874034"/>
              <a:gd name="connsiteX11" fmla="*/ 4419600 w 4419600"/>
              <a:gd name="connsiteY11" fmla="*/ 1478457 h 4874034"/>
              <a:gd name="connsiteX12" fmla="*/ 4419600 w 4419600"/>
              <a:gd name="connsiteY12" fmla="*/ 1873795 h 4874034"/>
              <a:gd name="connsiteX13" fmla="*/ 4419600 w 4419600"/>
              <a:gd name="connsiteY13" fmla="*/ 2317874 h 4874034"/>
              <a:gd name="connsiteX14" fmla="*/ 4419600 w 4419600"/>
              <a:gd name="connsiteY14" fmla="*/ 2713212 h 4874034"/>
              <a:gd name="connsiteX15" fmla="*/ 4419600 w 4419600"/>
              <a:gd name="connsiteY15" fmla="*/ 3108551 h 4874034"/>
              <a:gd name="connsiteX16" fmla="*/ 4419600 w 4419600"/>
              <a:gd name="connsiteY16" fmla="*/ 3601370 h 4874034"/>
              <a:gd name="connsiteX17" fmla="*/ 4419600 w 4419600"/>
              <a:gd name="connsiteY17" fmla="*/ 4142929 h 4874034"/>
              <a:gd name="connsiteX18" fmla="*/ 4419600 w 4419600"/>
              <a:gd name="connsiteY18" fmla="*/ 4874034 h 4874034"/>
              <a:gd name="connsiteX19" fmla="*/ 3955542 w 4419600"/>
              <a:gd name="connsiteY19" fmla="*/ 4874034 h 4874034"/>
              <a:gd name="connsiteX20" fmla="*/ 3491484 w 4419600"/>
              <a:gd name="connsiteY20" fmla="*/ 4874034 h 4874034"/>
              <a:gd name="connsiteX21" fmla="*/ 3027426 w 4419600"/>
              <a:gd name="connsiteY21" fmla="*/ 4874034 h 4874034"/>
              <a:gd name="connsiteX22" fmla="*/ 2474976 w 4419600"/>
              <a:gd name="connsiteY22" fmla="*/ 4874034 h 4874034"/>
              <a:gd name="connsiteX23" fmla="*/ 2010918 w 4419600"/>
              <a:gd name="connsiteY23" fmla="*/ 4874034 h 4874034"/>
              <a:gd name="connsiteX24" fmla="*/ 1502664 w 4419600"/>
              <a:gd name="connsiteY24" fmla="*/ 4874034 h 4874034"/>
              <a:gd name="connsiteX25" fmla="*/ 1082802 w 4419600"/>
              <a:gd name="connsiteY25" fmla="*/ 4874034 h 4874034"/>
              <a:gd name="connsiteX26" fmla="*/ 486156 w 4419600"/>
              <a:gd name="connsiteY26" fmla="*/ 4874034 h 4874034"/>
              <a:gd name="connsiteX27" fmla="*/ 0 w 4419600"/>
              <a:gd name="connsiteY27" fmla="*/ 4874034 h 4874034"/>
              <a:gd name="connsiteX28" fmla="*/ 0 w 4419600"/>
              <a:gd name="connsiteY28" fmla="*/ 4429955 h 4874034"/>
              <a:gd name="connsiteX29" fmla="*/ 0 w 4419600"/>
              <a:gd name="connsiteY29" fmla="*/ 3985877 h 4874034"/>
              <a:gd name="connsiteX30" fmla="*/ 0 w 4419600"/>
              <a:gd name="connsiteY30" fmla="*/ 3346837 h 4874034"/>
              <a:gd name="connsiteX31" fmla="*/ 0 w 4419600"/>
              <a:gd name="connsiteY31" fmla="*/ 2707797 h 4874034"/>
              <a:gd name="connsiteX32" fmla="*/ 0 w 4419600"/>
              <a:gd name="connsiteY32" fmla="*/ 2117497 h 4874034"/>
              <a:gd name="connsiteX33" fmla="*/ 0 w 4419600"/>
              <a:gd name="connsiteY33" fmla="*/ 1527197 h 4874034"/>
              <a:gd name="connsiteX34" fmla="*/ 0 w 4419600"/>
              <a:gd name="connsiteY34" fmla="*/ 1083119 h 4874034"/>
              <a:gd name="connsiteX35" fmla="*/ 0 w 4419600"/>
              <a:gd name="connsiteY35" fmla="*/ 0 h 4874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4419600" h="4874034" fill="none" extrusionOk="0">
                <a:moveTo>
                  <a:pt x="0" y="0"/>
                </a:moveTo>
                <a:cubicBezTo>
                  <a:pt x="197482" y="-6796"/>
                  <a:pt x="272474" y="35412"/>
                  <a:pt x="419862" y="0"/>
                </a:cubicBezTo>
                <a:cubicBezTo>
                  <a:pt x="567250" y="-35412"/>
                  <a:pt x="699895" y="84"/>
                  <a:pt x="972312" y="0"/>
                </a:cubicBezTo>
                <a:cubicBezTo>
                  <a:pt x="1244729" y="-84"/>
                  <a:pt x="1243972" y="980"/>
                  <a:pt x="1480566" y="0"/>
                </a:cubicBezTo>
                <a:cubicBezTo>
                  <a:pt x="1717160" y="-980"/>
                  <a:pt x="1813509" y="71298"/>
                  <a:pt x="2077212" y="0"/>
                </a:cubicBezTo>
                <a:cubicBezTo>
                  <a:pt x="2340915" y="-71298"/>
                  <a:pt x="2340612" y="44671"/>
                  <a:pt x="2497074" y="0"/>
                </a:cubicBezTo>
                <a:cubicBezTo>
                  <a:pt x="2653536" y="-44671"/>
                  <a:pt x="2861639" y="23136"/>
                  <a:pt x="2961132" y="0"/>
                </a:cubicBezTo>
                <a:cubicBezTo>
                  <a:pt x="3060625" y="-23136"/>
                  <a:pt x="3406649" y="13028"/>
                  <a:pt x="3557778" y="0"/>
                </a:cubicBezTo>
                <a:cubicBezTo>
                  <a:pt x="3708907" y="-13028"/>
                  <a:pt x="4018125" y="79460"/>
                  <a:pt x="4419600" y="0"/>
                </a:cubicBezTo>
                <a:cubicBezTo>
                  <a:pt x="4482099" y="257193"/>
                  <a:pt x="4369187" y="391192"/>
                  <a:pt x="4419600" y="541559"/>
                </a:cubicBezTo>
                <a:cubicBezTo>
                  <a:pt x="4470013" y="691926"/>
                  <a:pt x="4372033" y="853067"/>
                  <a:pt x="4419600" y="1083119"/>
                </a:cubicBezTo>
                <a:cubicBezTo>
                  <a:pt x="4467167" y="1313171"/>
                  <a:pt x="4408609" y="1379918"/>
                  <a:pt x="4419600" y="1478457"/>
                </a:cubicBezTo>
                <a:cubicBezTo>
                  <a:pt x="4430591" y="1576996"/>
                  <a:pt x="4404443" y="1711835"/>
                  <a:pt x="4419600" y="1873795"/>
                </a:cubicBezTo>
                <a:cubicBezTo>
                  <a:pt x="4434757" y="2035755"/>
                  <a:pt x="4377724" y="2203837"/>
                  <a:pt x="4419600" y="2317874"/>
                </a:cubicBezTo>
                <a:cubicBezTo>
                  <a:pt x="4461476" y="2431911"/>
                  <a:pt x="4409106" y="2541947"/>
                  <a:pt x="4419600" y="2713212"/>
                </a:cubicBezTo>
                <a:cubicBezTo>
                  <a:pt x="4430094" y="2884477"/>
                  <a:pt x="4399454" y="2973933"/>
                  <a:pt x="4419600" y="3108551"/>
                </a:cubicBezTo>
                <a:cubicBezTo>
                  <a:pt x="4439746" y="3243169"/>
                  <a:pt x="4373765" y="3468120"/>
                  <a:pt x="4419600" y="3601370"/>
                </a:cubicBezTo>
                <a:cubicBezTo>
                  <a:pt x="4465435" y="3734620"/>
                  <a:pt x="4412737" y="3994141"/>
                  <a:pt x="4419600" y="4142929"/>
                </a:cubicBezTo>
                <a:cubicBezTo>
                  <a:pt x="4426463" y="4291717"/>
                  <a:pt x="4357985" y="4687527"/>
                  <a:pt x="4419600" y="4874034"/>
                </a:cubicBezTo>
                <a:cubicBezTo>
                  <a:pt x="4325391" y="4887295"/>
                  <a:pt x="4176659" y="4819334"/>
                  <a:pt x="3955542" y="4874034"/>
                </a:cubicBezTo>
                <a:cubicBezTo>
                  <a:pt x="3734425" y="4928734"/>
                  <a:pt x="3593902" y="4870771"/>
                  <a:pt x="3491484" y="4874034"/>
                </a:cubicBezTo>
                <a:cubicBezTo>
                  <a:pt x="3389066" y="4877297"/>
                  <a:pt x="3160927" y="4850431"/>
                  <a:pt x="3027426" y="4874034"/>
                </a:cubicBezTo>
                <a:cubicBezTo>
                  <a:pt x="2893925" y="4897637"/>
                  <a:pt x="2586598" y="4854502"/>
                  <a:pt x="2474976" y="4874034"/>
                </a:cubicBezTo>
                <a:cubicBezTo>
                  <a:pt x="2363354" y="4893566"/>
                  <a:pt x="2189451" y="4852613"/>
                  <a:pt x="2010918" y="4874034"/>
                </a:cubicBezTo>
                <a:cubicBezTo>
                  <a:pt x="1832385" y="4895455"/>
                  <a:pt x="1637500" y="4868624"/>
                  <a:pt x="1502664" y="4874034"/>
                </a:cubicBezTo>
                <a:cubicBezTo>
                  <a:pt x="1367828" y="4879444"/>
                  <a:pt x="1208717" y="4856870"/>
                  <a:pt x="1082802" y="4874034"/>
                </a:cubicBezTo>
                <a:cubicBezTo>
                  <a:pt x="956887" y="4891198"/>
                  <a:pt x="731000" y="4844924"/>
                  <a:pt x="486156" y="4874034"/>
                </a:cubicBezTo>
                <a:cubicBezTo>
                  <a:pt x="241312" y="4903144"/>
                  <a:pt x="104786" y="4843508"/>
                  <a:pt x="0" y="4874034"/>
                </a:cubicBezTo>
                <a:cubicBezTo>
                  <a:pt x="-23113" y="4711590"/>
                  <a:pt x="444" y="4573190"/>
                  <a:pt x="0" y="4429955"/>
                </a:cubicBezTo>
                <a:cubicBezTo>
                  <a:pt x="-444" y="4286720"/>
                  <a:pt x="15232" y="4107517"/>
                  <a:pt x="0" y="3985877"/>
                </a:cubicBezTo>
                <a:cubicBezTo>
                  <a:pt x="-15232" y="3864237"/>
                  <a:pt x="70877" y="3485478"/>
                  <a:pt x="0" y="3346837"/>
                </a:cubicBezTo>
                <a:cubicBezTo>
                  <a:pt x="-70877" y="3208196"/>
                  <a:pt x="43012" y="2864238"/>
                  <a:pt x="0" y="2707797"/>
                </a:cubicBezTo>
                <a:cubicBezTo>
                  <a:pt x="-43012" y="2551356"/>
                  <a:pt x="21387" y="2256082"/>
                  <a:pt x="0" y="2117497"/>
                </a:cubicBezTo>
                <a:cubicBezTo>
                  <a:pt x="-21387" y="1978912"/>
                  <a:pt x="67523" y="1745161"/>
                  <a:pt x="0" y="1527197"/>
                </a:cubicBezTo>
                <a:cubicBezTo>
                  <a:pt x="-67523" y="1309233"/>
                  <a:pt x="3208" y="1235226"/>
                  <a:pt x="0" y="1083119"/>
                </a:cubicBezTo>
                <a:cubicBezTo>
                  <a:pt x="-3208" y="931012"/>
                  <a:pt x="36791" y="429279"/>
                  <a:pt x="0" y="0"/>
                </a:cubicBezTo>
                <a:close/>
              </a:path>
              <a:path w="4419600" h="4874034" stroke="0" extrusionOk="0">
                <a:moveTo>
                  <a:pt x="0" y="0"/>
                </a:moveTo>
                <a:cubicBezTo>
                  <a:pt x="239261" y="-53230"/>
                  <a:pt x="429706" y="58564"/>
                  <a:pt x="552450" y="0"/>
                </a:cubicBezTo>
                <a:cubicBezTo>
                  <a:pt x="675194" y="-58564"/>
                  <a:pt x="878366" y="6641"/>
                  <a:pt x="972312" y="0"/>
                </a:cubicBezTo>
                <a:cubicBezTo>
                  <a:pt x="1066258" y="-6641"/>
                  <a:pt x="1355274" y="41447"/>
                  <a:pt x="1524762" y="0"/>
                </a:cubicBezTo>
                <a:cubicBezTo>
                  <a:pt x="1694250" y="-41447"/>
                  <a:pt x="2022461" y="28454"/>
                  <a:pt x="2165604" y="0"/>
                </a:cubicBezTo>
                <a:cubicBezTo>
                  <a:pt x="2308747" y="-28454"/>
                  <a:pt x="2672713" y="3519"/>
                  <a:pt x="2806446" y="0"/>
                </a:cubicBezTo>
                <a:cubicBezTo>
                  <a:pt x="2940179" y="-3519"/>
                  <a:pt x="3170588" y="54201"/>
                  <a:pt x="3314700" y="0"/>
                </a:cubicBezTo>
                <a:cubicBezTo>
                  <a:pt x="3458812" y="-54201"/>
                  <a:pt x="3556541" y="25146"/>
                  <a:pt x="3778758" y="0"/>
                </a:cubicBezTo>
                <a:cubicBezTo>
                  <a:pt x="4000975" y="-25146"/>
                  <a:pt x="4261406" y="17255"/>
                  <a:pt x="4419600" y="0"/>
                </a:cubicBezTo>
                <a:cubicBezTo>
                  <a:pt x="4463109" y="247876"/>
                  <a:pt x="4361127" y="421763"/>
                  <a:pt x="4419600" y="541559"/>
                </a:cubicBezTo>
                <a:cubicBezTo>
                  <a:pt x="4478073" y="661355"/>
                  <a:pt x="4362127" y="870074"/>
                  <a:pt x="4419600" y="1034378"/>
                </a:cubicBezTo>
                <a:cubicBezTo>
                  <a:pt x="4477073" y="1198682"/>
                  <a:pt x="4405039" y="1390980"/>
                  <a:pt x="4419600" y="1527197"/>
                </a:cubicBezTo>
                <a:cubicBezTo>
                  <a:pt x="4434161" y="1663414"/>
                  <a:pt x="4355843" y="1866934"/>
                  <a:pt x="4419600" y="2068757"/>
                </a:cubicBezTo>
                <a:cubicBezTo>
                  <a:pt x="4483357" y="2270580"/>
                  <a:pt x="4361360" y="2342395"/>
                  <a:pt x="4419600" y="2610316"/>
                </a:cubicBezTo>
                <a:cubicBezTo>
                  <a:pt x="4477840" y="2878237"/>
                  <a:pt x="4406582" y="3029686"/>
                  <a:pt x="4419600" y="3151875"/>
                </a:cubicBezTo>
                <a:cubicBezTo>
                  <a:pt x="4432618" y="3274064"/>
                  <a:pt x="4375115" y="3483530"/>
                  <a:pt x="4419600" y="3742175"/>
                </a:cubicBezTo>
                <a:cubicBezTo>
                  <a:pt x="4464085" y="4000820"/>
                  <a:pt x="4406578" y="4061525"/>
                  <a:pt x="4419600" y="4332475"/>
                </a:cubicBezTo>
                <a:cubicBezTo>
                  <a:pt x="4432622" y="4603425"/>
                  <a:pt x="4418932" y="4753181"/>
                  <a:pt x="4419600" y="4874034"/>
                </a:cubicBezTo>
                <a:cubicBezTo>
                  <a:pt x="4287130" y="4887285"/>
                  <a:pt x="4027781" y="4836217"/>
                  <a:pt x="3822954" y="4874034"/>
                </a:cubicBezTo>
                <a:cubicBezTo>
                  <a:pt x="3618127" y="4911851"/>
                  <a:pt x="3424751" y="4841844"/>
                  <a:pt x="3314700" y="4874034"/>
                </a:cubicBezTo>
                <a:cubicBezTo>
                  <a:pt x="3204649" y="4906224"/>
                  <a:pt x="2977112" y="4823081"/>
                  <a:pt x="2762250" y="4874034"/>
                </a:cubicBezTo>
                <a:cubicBezTo>
                  <a:pt x="2547388" y="4924987"/>
                  <a:pt x="2483385" y="4834070"/>
                  <a:pt x="2253996" y="4874034"/>
                </a:cubicBezTo>
                <a:cubicBezTo>
                  <a:pt x="2024607" y="4913998"/>
                  <a:pt x="1848334" y="4825445"/>
                  <a:pt x="1657350" y="4874034"/>
                </a:cubicBezTo>
                <a:cubicBezTo>
                  <a:pt x="1466366" y="4922623"/>
                  <a:pt x="1361768" y="4822756"/>
                  <a:pt x="1193292" y="4874034"/>
                </a:cubicBezTo>
                <a:cubicBezTo>
                  <a:pt x="1024816" y="4925312"/>
                  <a:pt x="887092" y="4841756"/>
                  <a:pt x="685038" y="4874034"/>
                </a:cubicBezTo>
                <a:cubicBezTo>
                  <a:pt x="482984" y="4906312"/>
                  <a:pt x="208236" y="4811297"/>
                  <a:pt x="0" y="4874034"/>
                </a:cubicBezTo>
                <a:cubicBezTo>
                  <a:pt x="-45287" y="4768679"/>
                  <a:pt x="42756" y="4586825"/>
                  <a:pt x="0" y="4381215"/>
                </a:cubicBezTo>
                <a:cubicBezTo>
                  <a:pt x="-42756" y="4175605"/>
                  <a:pt x="20906" y="4101081"/>
                  <a:pt x="0" y="3985877"/>
                </a:cubicBezTo>
                <a:cubicBezTo>
                  <a:pt x="-20906" y="3870673"/>
                  <a:pt x="54531" y="3619907"/>
                  <a:pt x="0" y="3346837"/>
                </a:cubicBezTo>
                <a:cubicBezTo>
                  <a:pt x="-54531" y="3073767"/>
                  <a:pt x="17221" y="3052248"/>
                  <a:pt x="0" y="2951498"/>
                </a:cubicBezTo>
                <a:cubicBezTo>
                  <a:pt x="-17221" y="2850748"/>
                  <a:pt x="48517" y="2676714"/>
                  <a:pt x="0" y="2507420"/>
                </a:cubicBezTo>
                <a:cubicBezTo>
                  <a:pt x="-48517" y="2338126"/>
                  <a:pt x="41755" y="2295641"/>
                  <a:pt x="0" y="2112081"/>
                </a:cubicBezTo>
                <a:cubicBezTo>
                  <a:pt x="-41755" y="1928521"/>
                  <a:pt x="42766" y="1857689"/>
                  <a:pt x="0" y="1668003"/>
                </a:cubicBezTo>
                <a:cubicBezTo>
                  <a:pt x="-42766" y="1478317"/>
                  <a:pt x="6625" y="1256132"/>
                  <a:pt x="0" y="1028963"/>
                </a:cubicBezTo>
                <a:cubicBezTo>
                  <a:pt x="-6625" y="801794"/>
                  <a:pt x="4841" y="758981"/>
                  <a:pt x="0" y="633624"/>
                </a:cubicBezTo>
                <a:cubicBezTo>
                  <a:pt x="-4841" y="508267"/>
                  <a:pt x="59667" y="175062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7927124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indent="0">
              <a:buNone/>
            </a:pPr>
            <a:r>
              <a:rPr lang="en-GB" dirty="0"/>
              <a:t>Parking &gt;&gt; sports field &gt;&gt; access to the community noticeboard &gt;&gt; using public transport for school activities &gt;&gt; challenges of using shared devices for more than one child &gt;&gt; free school meals – and impact of parents </a:t>
            </a:r>
            <a:r>
              <a:rPr lang="en-GB"/>
              <a:t>not registering on PEF </a:t>
            </a:r>
            <a:r>
              <a:rPr lang="en-GB" dirty="0"/>
              <a:t>&gt;&gt; squirrels raiding the bins and causing litter &gt;&gt; ParentPay lunch booking issues &gt;&gt; </a:t>
            </a:r>
          </a:p>
        </p:txBody>
      </p:sp>
    </p:spTree>
    <p:extLst>
      <p:ext uri="{BB962C8B-B14F-4D97-AF65-F5344CB8AC3E}">
        <p14:creationId xmlns:p14="http://schemas.microsoft.com/office/powerpoint/2010/main" val="16204011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85BF16-2198-2EBD-C698-A96F0B5BB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700"/>
            <a:ext cx="10353675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7030A0"/>
                </a:solidFill>
              </a:rPr>
              <a:t>Head Teacher’s Report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F9144D-16D1-1C60-C058-C05112F1A7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76475" y="1536291"/>
            <a:ext cx="7639050" cy="382628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3506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40546-BDEE-40B9-9DBB-E115DC1D4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690688"/>
          </a:xfrm>
        </p:spPr>
        <p:txBody>
          <a:bodyPr>
            <a:normAutofit fontScale="90000"/>
          </a:bodyPr>
          <a:lstStyle/>
          <a:p>
            <a:r>
              <a:rPr lang="en-GB" sz="6000" b="1" u="sng" dirty="0">
                <a:latin typeface="Segoe Print" panose="02000600000000000000" pitchFamily="2" charset="0"/>
              </a:rPr>
              <a:t>A School Year at Blackhall</a:t>
            </a:r>
            <a:br>
              <a:rPr lang="en-GB" sz="6000" b="1" u="sng" dirty="0">
                <a:latin typeface="Segoe Print" panose="02000600000000000000" pitchFamily="2" charset="0"/>
              </a:rPr>
            </a:br>
            <a:r>
              <a:rPr lang="en-GB" sz="6000" dirty="0">
                <a:latin typeface="Segoe Print" panose="02000600000000000000" pitchFamily="2" charset="0"/>
              </a:rPr>
              <a:t>August 2022 – June 2023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A1E7DD-90E7-4B19-9794-C09BF3048E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800" dirty="0">
                <a:latin typeface="Segoe Print" panose="02000600000000000000" pitchFamily="2" charset="0"/>
              </a:rPr>
              <a:t>A full school year of “normal”!!</a:t>
            </a:r>
          </a:p>
          <a:p>
            <a:r>
              <a:rPr lang="en-GB" sz="4800" dirty="0">
                <a:latin typeface="Segoe Print" panose="02000600000000000000" pitchFamily="2" charset="0"/>
              </a:rPr>
              <a:t>What did that look like?</a:t>
            </a:r>
          </a:p>
          <a:p>
            <a:endParaRPr lang="en-GB" sz="5400" dirty="0">
              <a:latin typeface="Segoe Print" panose="02000600000000000000" pitchFamily="2" charset="0"/>
            </a:endParaRPr>
          </a:p>
        </p:txBody>
      </p:sp>
      <p:pic>
        <p:nvPicPr>
          <p:cNvPr id="2050" name="Picture 2" descr="Normal-spongebob GIFs - Get the best GIF on GIPHY">
            <a:extLst>
              <a:ext uri="{FF2B5EF4-FFF2-40B4-BE49-F238E27FC236}">
                <a16:creationId xmlns:a16="http://schemas.microsoft.com/office/drawing/2014/main" id="{9070DCCE-5539-644C-0E99-0B1F26B669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3290286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68960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40546-BDEE-40B9-9DBB-E115DC1D43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6000" b="1" u="sng" dirty="0">
                <a:latin typeface="Segoe Print" panose="02000600000000000000" pitchFamily="2" charset="0"/>
              </a:rPr>
              <a:t>Term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A1E7DD-90E7-4B19-9794-C09BF3048E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052" y="1825625"/>
            <a:ext cx="1127418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5400" b="1" u="sng" dirty="0">
                <a:latin typeface="Segoe Print" panose="02000600000000000000" pitchFamily="2" charset="0"/>
              </a:rPr>
              <a:t>Staffing:</a:t>
            </a:r>
          </a:p>
          <a:p>
            <a:pPr marL="0" indent="0">
              <a:buNone/>
            </a:pPr>
            <a:r>
              <a:rPr lang="en-GB" sz="3200" dirty="0">
                <a:latin typeface="Segoe Print" panose="02000600000000000000" pitchFamily="2" charset="0"/>
              </a:rPr>
              <a:t>Acting Head Teacher – Kirsty Martin</a:t>
            </a:r>
          </a:p>
          <a:p>
            <a:pPr marL="0" indent="0">
              <a:buNone/>
            </a:pPr>
            <a:r>
              <a:rPr lang="en-GB" sz="3200" dirty="0">
                <a:latin typeface="Segoe Print" panose="02000600000000000000" pitchFamily="2" charset="0"/>
              </a:rPr>
              <a:t>Depute Head Teacher – Gail Middlemiss</a:t>
            </a:r>
          </a:p>
          <a:p>
            <a:pPr marL="0" indent="0">
              <a:buNone/>
            </a:pPr>
            <a:r>
              <a:rPr lang="en-GB" sz="3200" dirty="0">
                <a:latin typeface="Segoe Print" panose="02000600000000000000" pitchFamily="2" charset="0"/>
              </a:rPr>
              <a:t>Principal Teacher – Andrew Gardner</a:t>
            </a:r>
          </a:p>
          <a:p>
            <a:pPr marL="0" indent="0">
              <a:buNone/>
            </a:pPr>
            <a:endParaRPr lang="en-GB" sz="3200" dirty="0">
              <a:latin typeface="Segoe Print" panose="02000600000000000000" pitchFamily="2" charset="0"/>
            </a:endParaRPr>
          </a:p>
          <a:p>
            <a:pPr marL="0" indent="0">
              <a:buNone/>
            </a:pPr>
            <a:r>
              <a:rPr lang="en-GB" sz="3200" dirty="0">
                <a:latin typeface="Segoe Print" panose="02000600000000000000" pitchFamily="2" charset="0"/>
              </a:rPr>
              <a:t>Bumps in the road in P3, P7 and both P6s.</a:t>
            </a:r>
          </a:p>
        </p:txBody>
      </p:sp>
      <p:pic>
        <p:nvPicPr>
          <p:cNvPr id="4" name="Picture 2" descr="lottie animations set - teamwork by Gabriela Schmitz for LottieFiles on  Dribbble">
            <a:extLst>
              <a:ext uri="{FF2B5EF4-FFF2-40B4-BE49-F238E27FC236}">
                <a16:creationId xmlns:a16="http://schemas.microsoft.com/office/drawing/2014/main" id="{3FE68828-987E-5BC5-48D7-826A4FDDC7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8" t="6013" r="13247" b="11112"/>
          <a:stretch/>
        </p:blipFill>
        <p:spPr bwMode="auto">
          <a:xfrm>
            <a:off x="8297767" y="210380"/>
            <a:ext cx="3714003" cy="2828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69919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40546-BDEE-40B9-9DBB-E115DC1D43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6000" b="1" u="sng" dirty="0">
                <a:latin typeface="Segoe Print" panose="02000600000000000000" pitchFamily="2" charset="0"/>
              </a:rPr>
              <a:t>Term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A1E7DD-90E7-4B19-9794-C09BF3048E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-1" y="1825625"/>
            <a:ext cx="6785113" cy="4351338"/>
          </a:xfrm>
        </p:spPr>
        <p:txBody>
          <a:bodyPr>
            <a:normAutofit/>
          </a:bodyPr>
          <a:lstStyle/>
          <a:p>
            <a:r>
              <a:rPr lang="en-GB" sz="3200" dirty="0">
                <a:latin typeface="Segoe Print" panose="02000600000000000000" pitchFamily="2" charset="0"/>
              </a:rPr>
              <a:t>Looking at Formative Assessment</a:t>
            </a:r>
          </a:p>
          <a:p>
            <a:r>
              <a:rPr lang="en-GB" sz="3200" dirty="0">
                <a:latin typeface="Segoe Print" panose="02000600000000000000" pitchFamily="2" charset="0"/>
              </a:rPr>
              <a:t>Introducing Spanish in P6 and P7</a:t>
            </a:r>
          </a:p>
          <a:p>
            <a:r>
              <a:rPr lang="en-GB" sz="3200" dirty="0">
                <a:latin typeface="Segoe Print" panose="02000600000000000000" pitchFamily="2" charset="0"/>
              </a:rPr>
              <a:t>Considering HWB for staff and pupils</a:t>
            </a:r>
          </a:p>
          <a:p>
            <a:r>
              <a:rPr lang="en-GB" sz="3200" dirty="0">
                <a:latin typeface="Segoe Print" panose="02000600000000000000" pitchFamily="2" charset="0"/>
              </a:rPr>
              <a:t>Wildlife Rangers Sessions</a:t>
            </a:r>
          </a:p>
          <a:p>
            <a:r>
              <a:rPr lang="en-GB" sz="3200" dirty="0">
                <a:latin typeface="Segoe Print" panose="02000600000000000000" pitchFamily="2" charset="0"/>
              </a:rPr>
              <a:t>Community Gardening Day 1</a:t>
            </a:r>
          </a:p>
          <a:p>
            <a:endParaRPr lang="en-GB" sz="3200" dirty="0">
              <a:latin typeface="Segoe Print" panose="02000600000000000000" pitchFamily="2" charset="0"/>
            </a:endParaRPr>
          </a:p>
        </p:txBody>
      </p:sp>
      <p:pic>
        <p:nvPicPr>
          <p:cNvPr id="5124" name="Picture 4" descr="Adult Immersion — Spanish Immersion Learning Center">
            <a:extLst>
              <a:ext uri="{FF2B5EF4-FFF2-40B4-BE49-F238E27FC236}">
                <a16:creationId xmlns:a16="http://schemas.microsoft.com/office/drawing/2014/main" id="{6B338AA6-BFB1-AABB-E460-49A2F79F0E45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5112" y="1690688"/>
            <a:ext cx="5181600" cy="4005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93553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40546-BDEE-40B9-9DBB-E115DC1D43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6000" b="1" u="sng" dirty="0">
                <a:latin typeface="Segoe Print" panose="02000600000000000000" pitchFamily="2" charset="0"/>
              </a:rPr>
              <a:t>Term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A1E7DD-90E7-4B19-9794-C09BF3048E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9371" y="2141537"/>
            <a:ext cx="6785113" cy="4351338"/>
          </a:xfrm>
        </p:spPr>
        <p:txBody>
          <a:bodyPr>
            <a:normAutofit/>
          </a:bodyPr>
          <a:lstStyle/>
          <a:p>
            <a:r>
              <a:rPr lang="en-GB" sz="3200" dirty="0">
                <a:latin typeface="Segoe Print" panose="02000600000000000000" pitchFamily="2" charset="0"/>
              </a:rPr>
              <a:t>Judo Taster Sessions</a:t>
            </a:r>
          </a:p>
          <a:p>
            <a:r>
              <a:rPr lang="en-GB" sz="3200" dirty="0">
                <a:latin typeface="Segoe Print" panose="02000600000000000000" pitchFamily="2" charset="0"/>
              </a:rPr>
              <a:t>Gaelic Football</a:t>
            </a:r>
          </a:p>
          <a:p>
            <a:r>
              <a:rPr lang="en-GB" sz="3200" dirty="0" err="1">
                <a:latin typeface="Segoe Print" panose="02000600000000000000" pitchFamily="2" charset="0"/>
              </a:rPr>
              <a:t>Bikeability</a:t>
            </a:r>
            <a:r>
              <a:rPr lang="en-GB" sz="3200" dirty="0">
                <a:latin typeface="Segoe Print" panose="02000600000000000000" pitchFamily="2" charset="0"/>
              </a:rPr>
              <a:t> for P6</a:t>
            </a:r>
          </a:p>
          <a:p>
            <a:r>
              <a:rPr lang="en-GB" sz="3200" dirty="0">
                <a:latin typeface="Segoe Print" panose="02000600000000000000" pitchFamily="2" charset="0"/>
              </a:rPr>
              <a:t>Nurture Room up and running</a:t>
            </a:r>
          </a:p>
          <a:p>
            <a:endParaRPr lang="en-GB" sz="3200" dirty="0">
              <a:latin typeface="Segoe Print" panose="02000600000000000000" pitchFamily="2" charset="0"/>
            </a:endParaRPr>
          </a:p>
          <a:p>
            <a:endParaRPr lang="en-GB" sz="3200" dirty="0">
              <a:latin typeface="Segoe Print" panose="02000600000000000000" pitchFamily="2" charset="0"/>
            </a:endParaRPr>
          </a:p>
        </p:txBody>
      </p:sp>
      <p:pic>
        <p:nvPicPr>
          <p:cNvPr id="1026" name="Picture 2" descr="Sport GIFs - Get the best gif on GIFER">
            <a:extLst>
              <a:ext uri="{FF2B5EF4-FFF2-40B4-BE49-F238E27FC236}">
                <a16:creationId xmlns:a16="http://schemas.microsoft.com/office/drawing/2014/main" id="{3E48817E-8145-DFD9-A0AA-80CD368886D2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4484" y="2067952"/>
            <a:ext cx="5051266" cy="3510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31599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4" name="Picture 6" descr="13,596 Destination Unknown Images, Stock Photos &amp; Vectors | Shutterstock">
            <a:extLst>
              <a:ext uri="{FF2B5EF4-FFF2-40B4-BE49-F238E27FC236}">
                <a16:creationId xmlns:a16="http://schemas.microsoft.com/office/drawing/2014/main" id="{9CD051CE-885B-0E43-10E1-2178E90AA3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406"/>
          <a:stretch/>
        </p:blipFill>
        <p:spPr bwMode="auto">
          <a:xfrm rot="1038543">
            <a:off x="6613430" y="503955"/>
            <a:ext cx="2594460" cy="1838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4" name="Picture 16" descr="Indonesia vector Illustration 224357 Vector Art at Vecteezy">
            <a:extLst>
              <a:ext uri="{FF2B5EF4-FFF2-40B4-BE49-F238E27FC236}">
                <a16:creationId xmlns:a16="http://schemas.microsoft.com/office/drawing/2014/main" id="{8E2F70E3-B8D1-DDCE-4E46-BB7A4A5290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903" y="217034"/>
            <a:ext cx="2791425" cy="199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F40546-BDEE-40B9-9DBB-E115DC1D4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734" y="63086"/>
            <a:ext cx="10515600" cy="739852"/>
          </a:xfrm>
        </p:spPr>
        <p:txBody>
          <a:bodyPr>
            <a:normAutofit fontScale="90000"/>
          </a:bodyPr>
          <a:lstStyle/>
          <a:p>
            <a:r>
              <a:rPr lang="en-GB" sz="6000" b="1" u="sng" dirty="0">
                <a:latin typeface="Segoe Print" panose="02000600000000000000" pitchFamily="2" charset="0"/>
              </a:rPr>
              <a:t>Term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A1E7DD-90E7-4B19-9794-C09BF3048E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-1" y="1825625"/>
            <a:ext cx="11029071" cy="870878"/>
          </a:xfrm>
        </p:spPr>
        <p:txBody>
          <a:bodyPr>
            <a:normAutofit/>
          </a:bodyPr>
          <a:lstStyle/>
          <a:p>
            <a:pPr algn="ctr"/>
            <a:r>
              <a:rPr lang="en-GB" sz="4800" dirty="0">
                <a:latin typeface="Segoe Print" panose="02000600000000000000" pitchFamily="2" charset="0"/>
              </a:rPr>
              <a:t>DREAM About Travel!</a:t>
            </a:r>
          </a:p>
          <a:p>
            <a:pPr algn="ctr"/>
            <a:endParaRPr lang="en-GB" sz="4800" dirty="0">
              <a:latin typeface="Segoe Print" panose="02000600000000000000" pitchFamily="2" charset="0"/>
            </a:endParaRPr>
          </a:p>
        </p:txBody>
      </p:sp>
      <p:pic>
        <p:nvPicPr>
          <p:cNvPr id="7170" name="Picture 2" descr="Road Trip Vacation GIF by Khan Academy Kids - Find &amp; Share on GIPHY">
            <a:extLst>
              <a:ext uri="{FF2B5EF4-FFF2-40B4-BE49-F238E27FC236}">
                <a16:creationId xmlns:a16="http://schemas.microsoft.com/office/drawing/2014/main" id="{98250FE8-0896-DF28-4FC9-B9F1C085E827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9137" y="2457964"/>
            <a:ext cx="7230794" cy="3615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51AD182-1C4B-2FC2-426A-A297CB8E9E5C}"/>
              </a:ext>
            </a:extLst>
          </p:cNvPr>
          <p:cNvSpPr txBox="1">
            <a:spLocks/>
          </p:cNvSpPr>
          <p:nvPr/>
        </p:nvSpPr>
        <p:spPr>
          <a:xfrm>
            <a:off x="0" y="6240753"/>
            <a:ext cx="12192000" cy="504243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4800" dirty="0">
                <a:latin typeface="Segoe Print" panose="02000600000000000000" pitchFamily="2" charset="0"/>
              </a:rPr>
              <a:t>Drama, Singing, Ukulele, Dancing, Art – Fun!</a:t>
            </a:r>
          </a:p>
          <a:p>
            <a:pPr algn="ctr"/>
            <a:endParaRPr lang="en-GB" sz="4800" dirty="0">
              <a:latin typeface="Segoe Print" panose="02000600000000000000" pitchFamily="2" charset="0"/>
            </a:endParaRPr>
          </a:p>
        </p:txBody>
      </p:sp>
      <p:pic>
        <p:nvPicPr>
          <p:cNvPr id="7172" name="Picture 4" descr="Broadway Clipart Broadway Singer - Broadway Clipart Transparent Transparent  PNG - 900x557 - Free Download on NicePNG">
            <a:extLst>
              <a:ext uri="{FF2B5EF4-FFF2-40B4-BE49-F238E27FC236}">
                <a16:creationId xmlns:a16="http://schemas.microsoft.com/office/drawing/2014/main" id="{77E7B2AD-FAB4-DB65-430E-931B7F11D2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71635">
            <a:off x="9366297" y="331017"/>
            <a:ext cx="2616295" cy="1734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Hawaii Clipart Cool Font - Hawaii Clipart , Free Transparent Clipart -  ClipartKey">
            <a:extLst>
              <a:ext uri="{FF2B5EF4-FFF2-40B4-BE49-F238E27FC236}">
                <a16:creationId xmlns:a16="http://schemas.microsoft.com/office/drawing/2014/main" id="{3C7312B3-A747-829C-6EF0-C626E39092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70245">
            <a:off x="211855" y="3317573"/>
            <a:ext cx="2319263" cy="1577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0" name="Picture 12" descr="Around the world concept stock vector. Illustration of adventure - 113890778">
            <a:extLst>
              <a:ext uri="{FF2B5EF4-FFF2-40B4-BE49-F238E27FC236}">
                <a16:creationId xmlns:a16="http://schemas.microsoft.com/office/drawing/2014/main" id="{4145F620-C402-715A-50AD-E8B6105AC6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794"/>
          <a:stretch/>
        </p:blipFill>
        <p:spPr bwMode="auto">
          <a:xfrm rot="844943">
            <a:off x="8639336" y="4044324"/>
            <a:ext cx="2126343" cy="2027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2" name="Picture 14" descr="Africa illustration, Africa , Africa transparent background PNG clipart |  HiClipart">
            <a:extLst>
              <a:ext uri="{FF2B5EF4-FFF2-40B4-BE49-F238E27FC236}">
                <a16:creationId xmlns:a16="http://schemas.microsoft.com/office/drawing/2014/main" id="{8E66A240-1359-F354-FA53-24433AA553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64948">
            <a:off x="438402" y="892065"/>
            <a:ext cx="1651490" cy="1651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6" name="Picture 18" descr="Clipart Dragon Fire Breathing Dragon - Dragon Breathing Fire Clipart, HD  Png Download - vhv">
            <a:extLst>
              <a:ext uri="{FF2B5EF4-FFF2-40B4-BE49-F238E27FC236}">
                <a16:creationId xmlns:a16="http://schemas.microsoft.com/office/drawing/2014/main" id="{6EDED52F-6FC4-9C9E-BDFA-4DAD53CDAC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7521" y="1992664"/>
            <a:ext cx="2484738" cy="2088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2707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40546-BDEE-40B9-9DBB-E115DC1D4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542" y="129276"/>
            <a:ext cx="11241258" cy="926539"/>
          </a:xfrm>
        </p:spPr>
        <p:txBody>
          <a:bodyPr>
            <a:normAutofit/>
          </a:bodyPr>
          <a:lstStyle/>
          <a:p>
            <a:r>
              <a:rPr lang="en-GB" sz="4000" b="1" u="sng" dirty="0">
                <a:latin typeface="Segoe Print" panose="02000600000000000000" pitchFamily="2" charset="0"/>
              </a:rPr>
              <a:t>Term 2 – October - December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A1E7DD-90E7-4B19-9794-C09BF3048E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255" y="890243"/>
            <a:ext cx="11875489" cy="2757493"/>
          </a:xfrm>
        </p:spPr>
        <p:txBody>
          <a:bodyPr>
            <a:normAutofit/>
          </a:bodyPr>
          <a:lstStyle/>
          <a:p>
            <a:r>
              <a:rPr lang="en-GB" sz="4000" dirty="0">
                <a:latin typeface="Segoe Print" panose="02000600000000000000" pitchFamily="2" charset="0"/>
              </a:rPr>
              <a:t>Parent Consultations 1 in Big Hall</a:t>
            </a:r>
          </a:p>
          <a:p>
            <a:r>
              <a:rPr lang="en-GB" sz="4000" dirty="0">
                <a:latin typeface="Segoe Print" panose="02000600000000000000" pitchFamily="2" charset="0"/>
              </a:rPr>
              <a:t>P4s to Stirling Castle</a:t>
            </a:r>
          </a:p>
          <a:p>
            <a:r>
              <a:rPr lang="en-GB" sz="4000" dirty="0">
                <a:latin typeface="Segoe Print" panose="02000600000000000000" pitchFamily="2" charset="0"/>
              </a:rPr>
              <a:t>Parents and Carers in to share learning</a:t>
            </a:r>
          </a:p>
          <a:p>
            <a:r>
              <a:rPr lang="en-GB" sz="4000" dirty="0">
                <a:latin typeface="Segoe Print" panose="02000600000000000000" pitchFamily="2" charset="0"/>
              </a:rPr>
              <a:t>Choir to Toby Carvery!</a:t>
            </a:r>
          </a:p>
          <a:p>
            <a:endParaRPr lang="en-GB" sz="5400" dirty="0">
              <a:latin typeface="Segoe Print" panose="02000600000000000000" pitchFamily="2" charset="0"/>
            </a:endParaRPr>
          </a:p>
        </p:txBody>
      </p:sp>
      <p:pic>
        <p:nvPicPr>
          <p:cNvPr id="2050" name="Picture 2" descr="How-to-keep-eight-puppies-busy">
            <a:extLst>
              <a:ext uri="{FF2B5EF4-FFF2-40B4-BE49-F238E27FC236}">
                <a16:creationId xmlns:a16="http://schemas.microsoft.com/office/drawing/2014/main" id="{9ACACD42-C218-AE3B-17AE-D7FF4FDBAF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5842" y="3429000"/>
            <a:ext cx="5737902" cy="3229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34064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40546-BDEE-40B9-9DBB-E115DC1D4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542" y="365125"/>
            <a:ext cx="11241258" cy="1325563"/>
          </a:xfrm>
        </p:spPr>
        <p:txBody>
          <a:bodyPr>
            <a:normAutofit/>
          </a:bodyPr>
          <a:lstStyle/>
          <a:p>
            <a:r>
              <a:rPr lang="en-GB" sz="4000" b="1" u="sng" dirty="0">
                <a:latin typeface="Segoe Print" panose="02000600000000000000" pitchFamily="2" charset="0"/>
              </a:rPr>
              <a:t>Term 2 – October - December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A1E7DD-90E7-4B19-9794-C09BF3048E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542" y="1519085"/>
            <a:ext cx="8342141" cy="4746369"/>
          </a:xfrm>
        </p:spPr>
        <p:txBody>
          <a:bodyPr>
            <a:normAutofit/>
          </a:bodyPr>
          <a:lstStyle/>
          <a:p>
            <a:r>
              <a:rPr lang="en-GB" sz="4300" dirty="0">
                <a:latin typeface="Segoe Print" panose="02000600000000000000" pitchFamily="2" charset="0"/>
              </a:rPr>
              <a:t>Parents and Carers invited in for Winter Wonderland</a:t>
            </a:r>
          </a:p>
          <a:p>
            <a:r>
              <a:rPr lang="en-GB" sz="4300" dirty="0">
                <a:latin typeface="Segoe Print" panose="02000600000000000000" pitchFamily="2" charset="0"/>
              </a:rPr>
              <a:t>Wildlife Rangers</a:t>
            </a:r>
          </a:p>
          <a:p>
            <a:r>
              <a:rPr lang="en-GB" sz="4300" dirty="0">
                <a:latin typeface="Segoe Print" panose="02000600000000000000" pitchFamily="2" charset="0"/>
              </a:rPr>
              <a:t>Moderating the teaching of Reading</a:t>
            </a:r>
          </a:p>
          <a:p>
            <a:r>
              <a:rPr lang="en-GB" sz="4300" dirty="0">
                <a:latin typeface="Segoe Print" panose="02000600000000000000" pitchFamily="2" charset="0"/>
              </a:rPr>
              <a:t>P5 Enterprise</a:t>
            </a:r>
          </a:p>
          <a:p>
            <a:r>
              <a:rPr lang="en-GB" sz="4300" dirty="0">
                <a:latin typeface="Segoe Print" panose="02000600000000000000" pitchFamily="2" charset="0"/>
              </a:rPr>
              <a:t>P1 Nativity</a:t>
            </a:r>
          </a:p>
          <a:p>
            <a:endParaRPr lang="en-GB" sz="5400" dirty="0">
              <a:latin typeface="Segoe Print" panose="02000600000000000000" pitchFamily="2" charset="0"/>
            </a:endParaRPr>
          </a:p>
        </p:txBody>
      </p:sp>
      <p:pic>
        <p:nvPicPr>
          <p:cNvPr id="3074" name="Picture 2" descr="Winter Wonderland Winter GIF - Winter Wonderland Winter Snowing - Discover  &amp; Share GIFs">
            <a:extLst>
              <a:ext uri="{FF2B5EF4-FFF2-40B4-BE49-F238E27FC236}">
                <a16:creationId xmlns:a16="http://schemas.microsoft.com/office/drawing/2014/main" id="{1DFB2AB1-6BEA-1D9E-3343-2FA0BBAD03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2427" y="2162636"/>
            <a:ext cx="3743630" cy="3630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40542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40546-BDEE-40B9-9DBB-E115DC1D4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542" y="365125"/>
            <a:ext cx="11241258" cy="1325563"/>
          </a:xfrm>
        </p:spPr>
        <p:txBody>
          <a:bodyPr>
            <a:normAutofit fontScale="90000"/>
          </a:bodyPr>
          <a:lstStyle/>
          <a:p>
            <a:r>
              <a:rPr lang="en-GB" sz="6000" b="1" u="sng" dirty="0">
                <a:latin typeface="Segoe Print" panose="02000600000000000000" pitchFamily="2" charset="0"/>
              </a:rPr>
              <a:t>Term 2 – October - December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A1E7DD-90E7-4B19-9794-C09BF3048E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5400" dirty="0">
                <a:latin typeface="Segoe Print" panose="02000600000000000000" pitchFamily="2" charset="0"/>
              </a:rPr>
              <a:t>Whole School to Pantomime!</a:t>
            </a:r>
          </a:p>
        </p:txBody>
      </p:sp>
      <p:pic>
        <p:nvPicPr>
          <p:cNvPr id="4098" name="Picture 2" descr="Christmas Panto 2022: Beauty &amp; the Beast | Alhambra Theatre">
            <a:extLst>
              <a:ext uri="{FF2B5EF4-FFF2-40B4-BE49-F238E27FC236}">
                <a16:creationId xmlns:a16="http://schemas.microsoft.com/office/drawing/2014/main" id="{13070791-0FD5-4E03-2E3A-9060240A80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7766" y="2506662"/>
            <a:ext cx="4235548" cy="4235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68082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40546-BDEE-40B9-9DBB-E115DC1D4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356" y="393260"/>
            <a:ext cx="9332742" cy="1325563"/>
          </a:xfrm>
        </p:spPr>
        <p:txBody>
          <a:bodyPr>
            <a:normAutofit/>
          </a:bodyPr>
          <a:lstStyle/>
          <a:p>
            <a:r>
              <a:rPr lang="en-GB" b="1" u="sng" dirty="0">
                <a:latin typeface="Segoe Print" panose="02000600000000000000" pitchFamily="2" charset="0"/>
              </a:rPr>
              <a:t>Term 3: January – April 2023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A1E7DD-90E7-4B19-9794-C09BF3048E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334" y="1718823"/>
            <a:ext cx="11221278" cy="3143940"/>
          </a:xfrm>
        </p:spPr>
        <p:txBody>
          <a:bodyPr>
            <a:normAutofit fontScale="92500" lnSpcReduction="20000"/>
          </a:bodyPr>
          <a:lstStyle/>
          <a:p>
            <a:r>
              <a:rPr lang="en-GB" sz="3600" dirty="0">
                <a:latin typeface="Segoe Print" panose="02000600000000000000" pitchFamily="2" charset="0"/>
              </a:rPr>
              <a:t>Reading Working Party to look at resources through equalities lens</a:t>
            </a:r>
          </a:p>
          <a:p>
            <a:r>
              <a:rPr lang="en-GB" sz="3600" dirty="0">
                <a:latin typeface="Segoe Print" panose="02000600000000000000" pitchFamily="2" charset="0"/>
              </a:rPr>
              <a:t>Learning Cluster Maths group</a:t>
            </a:r>
          </a:p>
          <a:p>
            <a:r>
              <a:rPr lang="en-GB" sz="3600" dirty="0">
                <a:latin typeface="Segoe Print" panose="02000600000000000000" pitchFamily="2" charset="0"/>
              </a:rPr>
              <a:t>NYCOS to P3</a:t>
            </a:r>
          </a:p>
          <a:p>
            <a:r>
              <a:rPr lang="en-GB" sz="3600" dirty="0">
                <a:latin typeface="Segoe Print" panose="02000600000000000000" pitchFamily="2" charset="0"/>
              </a:rPr>
              <a:t>Finance Committee starts – with HT, BM, Parent/Carer, Admin</a:t>
            </a:r>
          </a:p>
          <a:p>
            <a:r>
              <a:rPr lang="en-GB" sz="3600" dirty="0">
                <a:latin typeface="Segoe Print" panose="02000600000000000000" pitchFamily="2" charset="0"/>
              </a:rPr>
              <a:t>Attendance Tracking and Monitoring</a:t>
            </a:r>
          </a:p>
          <a:p>
            <a:pPr marL="0" indent="0">
              <a:buNone/>
            </a:pPr>
            <a:endParaRPr lang="en-GB" sz="3600" dirty="0">
              <a:latin typeface="Segoe Print" panose="02000600000000000000" pitchFamily="2" charset="0"/>
            </a:endParaRPr>
          </a:p>
        </p:txBody>
      </p:sp>
      <p:pic>
        <p:nvPicPr>
          <p:cNvPr id="5122" name="Picture 2" descr="Perfect-attendance GIFs - Get the best GIF on GIPHY">
            <a:extLst>
              <a:ext uri="{FF2B5EF4-FFF2-40B4-BE49-F238E27FC236}">
                <a16:creationId xmlns:a16="http://schemas.microsoft.com/office/drawing/2014/main" id="{8FC89FB8-FD75-6F3F-AED9-67029205FB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5022" y="3988191"/>
            <a:ext cx="3545644" cy="2659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3507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40546-BDEE-40B9-9DBB-E115DC1D43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u="sng" dirty="0">
                <a:latin typeface="Segoe Print" panose="02000600000000000000" pitchFamily="2" charset="0"/>
              </a:rPr>
              <a:t>Term 3: January – April 2023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A1E7DD-90E7-4B19-9794-C09BF3048E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sz="3600" dirty="0">
                <a:latin typeface="Segoe Print" panose="02000600000000000000" pitchFamily="2" charset="0"/>
              </a:rPr>
              <a:t>P7 CAMP!!!</a:t>
            </a:r>
          </a:p>
          <a:p>
            <a:r>
              <a:rPr lang="en-GB" sz="3600" dirty="0">
                <a:latin typeface="Segoe Print" panose="02000600000000000000" pitchFamily="2" charset="0"/>
              </a:rPr>
              <a:t>Substantive HT Appointed in February</a:t>
            </a:r>
          </a:p>
          <a:p>
            <a:r>
              <a:rPr lang="en-GB" sz="3600" dirty="0">
                <a:latin typeface="Segoe Print" panose="02000600000000000000" pitchFamily="2" charset="0"/>
              </a:rPr>
              <a:t>Blackhall PS is awarded Silver Status in Rights Respecting Schools.</a:t>
            </a:r>
          </a:p>
          <a:p>
            <a:r>
              <a:rPr lang="en-GB" sz="3600" dirty="0">
                <a:latin typeface="Segoe Print" panose="02000600000000000000" pitchFamily="2" charset="0"/>
              </a:rPr>
              <a:t>Attainment Meetings with SLT and Teaching staff</a:t>
            </a:r>
          </a:p>
          <a:p>
            <a:r>
              <a:rPr lang="en-GB" sz="3600" dirty="0">
                <a:latin typeface="Segoe Print" panose="02000600000000000000" pitchFamily="2" charset="0"/>
              </a:rPr>
              <a:t>Risk Factory for P7s</a:t>
            </a:r>
          </a:p>
          <a:p>
            <a:r>
              <a:rPr lang="en-GB" sz="3600" dirty="0">
                <a:latin typeface="Segoe Print" panose="02000600000000000000" pitchFamily="2" charset="0"/>
              </a:rPr>
              <a:t>ASN Coffee Mornings</a:t>
            </a:r>
          </a:p>
          <a:p>
            <a:r>
              <a:rPr lang="en-GB" sz="3600" dirty="0">
                <a:latin typeface="Segoe Print" panose="02000600000000000000" pitchFamily="2" charset="0"/>
              </a:rPr>
              <a:t>Parents Consultations 2</a:t>
            </a:r>
          </a:p>
          <a:p>
            <a:r>
              <a:rPr lang="en-GB" sz="3600" dirty="0">
                <a:latin typeface="Segoe Print" panose="02000600000000000000" pitchFamily="2" charset="0"/>
              </a:rPr>
              <a:t>P7s begin transition process to RHS</a:t>
            </a:r>
          </a:p>
          <a:p>
            <a:r>
              <a:rPr lang="en-GB" sz="3600" dirty="0">
                <a:latin typeface="Segoe Print" panose="02000600000000000000" pitchFamily="2" charset="0"/>
              </a:rPr>
              <a:t>Shared Classroom Experience 2</a:t>
            </a:r>
          </a:p>
        </p:txBody>
      </p:sp>
      <p:pic>
        <p:nvPicPr>
          <p:cNvPr id="2050" name="Picture 2" descr="Campsite GIF by Saale Suurtee on Dribbble">
            <a:extLst>
              <a:ext uri="{FF2B5EF4-FFF2-40B4-BE49-F238E27FC236}">
                <a16:creationId xmlns:a16="http://schemas.microsoft.com/office/drawing/2014/main" id="{9E77A41C-837E-42D2-98A3-03AF8F5E810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0406" y="3988191"/>
            <a:ext cx="3578568" cy="2683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78042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40546-BDEE-40B9-9DBB-E115DC1D43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6000" b="1" u="sng" dirty="0">
                <a:latin typeface="Segoe Print" panose="02000600000000000000" pitchFamily="2" charset="0"/>
              </a:rPr>
              <a:t>Term 3 – January to April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A1E7DD-90E7-4B19-9794-C09BF3048E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sz="5400" dirty="0">
                <a:latin typeface="Segoe Print" panose="02000600000000000000" pitchFamily="2" charset="0"/>
              </a:rPr>
              <a:t>P6 to Sky Up Academy</a:t>
            </a:r>
          </a:p>
          <a:p>
            <a:r>
              <a:rPr lang="en-GB" sz="5400" dirty="0">
                <a:latin typeface="Segoe Print" panose="02000600000000000000" pitchFamily="2" charset="0"/>
              </a:rPr>
              <a:t>Farm comes to Blackhall!</a:t>
            </a:r>
          </a:p>
          <a:p>
            <a:r>
              <a:rPr lang="en-GB" sz="5400" dirty="0">
                <a:latin typeface="Segoe Print" panose="02000600000000000000" pitchFamily="2" charset="0"/>
              </a:rPr>
              <a:t>P5 Swimming</a:t>
            </a:r>
          </a:p>
          <a:p>
            <a:r>
              <a:rPr lang="en-GB" sz="5400" dirty="0">
                <a:latin typeface="Segoe Print" panose="02000600000000000000" pitchFamily="2" charset="0"/>
              </a:rPr>
              <a:t>Mixing Classes</a:t>
            </a:r>
          </a:p>
          <a:p>
            <a:r>
              <a:rPr lang="en-GB" sz="5400" dirty="0">
                <a:latin typeface="Segoe Print" panose="02000600000000000000" pitchFamily="2" charset="0"/>
              </a:rPr>
              <a:t>Attainment Meetings with SLT and Teaching Staff</a:t>
            </a:r>
          </a:p>
          <a:p>
            <a:r>
              <a:rPr lang="en-GB" sz="5400" dirty="0">
                <a:latin typeface="Segoe Print" panose="02000600000000000000" pitchFamily="2" charset="0"/>
              </a:rPr>
              <a:t>Spring Assembly in St Columba’s Church</a:t>
            </a:r>
          </a:p>
          <a:p>
            <a:endParaRPr lang="en-GB" sz="5400" dirty="0">
              <a:latin typeface="Segoe Print" panose="02000600000000000000" pitchFamily="2" charset="0"/>
            </a:endParaRPr>
          </a:p>
          <a:p>
            <a:endParaRPr lang="en-GB" sz="5400" dirty="0">
              <a:latin typeface="Segoe Print" panose="02000600000000000000" pitchFamily="2" charset="0"/>
            </a:endParaRPr>
          </a:p>
        </p:txBody>
      </p:sp>
      <p:pic>
        <p:nvPicPr>
          <p:cNvPr id="6146" name="Picture 2" descr="Highland Cow GIFs | Tenor">
            <a:extLst>
              <a:ext uri="{FF2B5EF4-FFF2-40B4-BE49-F238E27FC236}">
                <a16:creationId xmlns:a16="http://schemas.microsoft.com/office/drawing/2014/main" id="{041E059C-35BD-ABA6-D9AB-40CDDEA350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1500" y="1825625"/>
            <a:ext cx="3068202" cy="1883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98693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40546-BDEE-40B9-9DBB-E115DC1D4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25671"/>
            <a:ext cx="10515600" cy="1325563"/>
          </a:xfrm>
        </p:spPr>
        <p:txBody>
          <a:bodyPr>
            <a:normAutofit/>
          </a:bodyPr>
          <a:lstStyle/>
          <a:p>
            <a:r>
              <a:rPr lang="en-GB" sz="6000" b="1" u="sng" dirty="0">
                <a:latin typeface="Segoe Print" panose="02000600000000000000" pitchFamily="2" charset="0"/>
              </a:rPr>
              <a:t>Term 4 – April to June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A1E7DD-90E7-4B19-9794-C09BF3048E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327" y="1451235"/>
            <a:ext cx="9206132" cy="3106698"/>
          </a:xfrm>
        </p:spPr>
        <p:txBody>
          <a:bodyPr>
            <a:normAutofit fontScale="62500" lnSpcReduction="20000"/>
          </a:bodyPr>
          <a:lstStyle/>
          <a:p>
            <a:r>
              <a:rPr lang="en-GB" sz="4800" dirty="0">
                <a:latin typeface="Segoe Print" panose="02000600000000000000" pitchFamily="2" charset="0"/>
              </a:rPr>
              <a:t>Scottish Opera with P6</a:t>
            </a:r>
          </a:p>
          <a:p>
            <a:r>
              <a:rPr lang="en-GB" sz="4800" dirty="0">
                <a:latin typeface="Segoe Print" panose="02000600000000000000" pitchFamily="2" charset="0"/>
              </a:rPr>
              <a:t>Community Gardening Day!</a:t>
            </a:r>
          </a:p>
          <a:p>
            <a:r>
              <a:rPr lang="en-GB" sz="4800" dirty="0">
                <a:latin typeface="Segoe Print" panose="02000600000000000000" pitchFamily="2" charset="0"/>
              </a:rPr>
              <a:t>Outdoor Learning</a:t>
            </a:r>
          </a:p>
          <a:p>
            <a:r>
              <a:rPr lang="en-GB" sz="4800" dirty="0">
                <a:latin typeface="Segoe Print" panose="02000600000000000000" pitchFamily="2" charset="0"/>
              </a:rPr>
              <a:t>P5 to </a:t>
            </a:r>
            <a:r>
              <a:rPr lang="en-GB" sz="4800" dirty="0" err="1">
                <a:latin typeface="Segoe Print" panose="02000600000000000000" pitchFamily="2" charset="0"/>
              </a:rPr>
              <a:t>Chocolatarium</a:t>
            </a:r>
            <a:endParaRPr lang="en-GB" sz="4800" dirty="0">
              <a:latin typeface="Segoe Print" panose="02000600000000000000" pitchFamily="2" charset="0"/>
            </a:endParaRPr>
          </a:p>
          <a:p>
            <a:r>
              <a:rPr lang="en-GB" sz="4800" dirty="0">
                <a:latin typeface="Segoe Print" panose="02000600000000000000" pitchFamily="2" charset="0"/>
              </a:rPr>
              <a:t>P6 to Bowling at Blackhall Bowling Club</a:t>
            </a:r>
          </a:p>
          <a:p>
            <a:r>
              <a:rPr lang="en-GB" sz="4800" dirty="0">
                <a:latin typeface="Segoe Print" panose="02000600000000000000" pitchFamily="2" charset="0"/>
              </a:rPr>
              <a:t>New Report Card Format launched!</a:t>
            </a:r>
          </a:p>
        </p:txBody>
      </p:sp>
      <p:pic>
        <p:nvPicPr>
          <p:cNvPr id="6146" name="Picture 2" descr="Chocolate-sweet GIFs - Get the best GIF on GIPHY">
            <a:extLst>
              <a:ext uri="{FF2B5EF4-FFF2-40B4-BE49-F238E27FC236}">
                <a16:creationId xmlns:a16="http://schemas.microsoft.com/office/drawing/2014/main" id="{6E24F8E8-0D70-B075-47D6-72A708E4D9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1797" y="1675795"/>
            <a:ext cx="2778662" cy="3487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ow to Launch on Product Hunt | Social Growth Labs">
            <a:extLst>
              <a:ext uri="{FF2B5EF4-FFF2-40B4-BE49-F238E27FC236}">
                <a16:creationId xmlns:a16="http://schemas.microsoft.com/office/drawing/2014/main" id="{2BEE35CB-A96C-32B5-6F88-BF4275F9B9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3372" y="4339238"/>
            <a:ext cx="5193323" cy="2518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43810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40546-BDEE-40B9-9DBB-E115DC1D4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982" y="0"/>
            <a:ext cx="10515600" cy="929103"/>
          </a:xfrm>
        </p:spPr>
        <p:txBody>
          <a:bodyPr>
            <a:normAutofit fontScale="90000"/>
          </a:bodyPr>
          <a:lstStyle/>
          <a:p>
            <a:r>
              <a:rPr lang="en-GB" sz="6000" b="1" u="sng" dirty="0">
                <a:latin typeface="Segoe Print" panose="02000600000000000000" pitchFamily="2" charset="0"/>
              </a:rPr>
              <a:t>Term 4 – April to June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A1E7DD-90E7-4B19-9794-C09BF3048E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5154" y="1113472"/>
            <a:ext cx="10515600" cy="3245485"/>
          </a:xfrm>
        </p:spPr>
        <p:txBody>
          <a:bodyPr>
            <a:normAutofit fontScale="85000" lnSpcReduction="20000"/>
          </a:bodyPr>
          <a:lstStyle/>
          <a:p>
            <a:r>
              <a:rPr lang="en-GB" sz="5400" dirty="0">
                <a:latin typeface="Segoe Print" panose="02000600000000000000" pitchFamily="2" charset="0"/>
              </a:rPr>
              <a:t>SPORTS DAY!</a:t>
            </a:r>
          </a:p>
          <a:p>
            <a:r>
              <a:rPr lang="en-GB" sz="5400" dirty="0">
                <a:latin typeface="Segoe Print" panose="02000600000000000000" pitchFamily="2" charset="0"/>
              </a:rPr>
              <a:t>P7 Show – Star Warts: The Umpire Strikes Back!!</a:t>
            </a:r>
          </a:p>
          <a:p>
            <a:r>
              <a:rPr lang="en-GB" sz="5400" dirty="0">
                <a:latin typeface="Segoe Print" panose="02000600000000000000" pitchFamily="2" charset="0"/>
              </a:rPr>
              <a:t>Royal Highland Show for P3-P5</a:t>
            </a:r>
          </a:p>
          <a:p>
            <a:r>
              <a:rPr lang="en-GB" sz="5400" dirty="0" err="1">
                <a:latin typeface="Segoe Print" panose="02000600000000000000" pitchFamily="2" charset="0"/>
              </a:rPr>
              <a:t>STEaM</a:t>
            </a:r>
            <a:r>
              <a:rPr lang="en-GB" sz="5400" dirty="0">
                <a:latin typeface="Segoe Print" panose="02000600000000000000" pitchFamily="2" charset="0"/>
              </a:rPr>
              <a:t> Event for Parents</a:t>
            </a:r>
          </a:p>
        </p:txBody>
      </p:sp>
      <p:pic>
        <p:nvPicPr>
          <p:cNvPr id="3074" name="Picture 2" descr="Are We Done Yet GIFs | Tenor">
            <a:extLst>
              <a:ext uri="{FF2B5EF4-FFF2-40B4-BE49-F238E27FC236}">
                <a16:creationId xmlns:a16="http://schemas.microsoft.com/office/drawing/2014/main" id="{9B959026-2CA1-66EC-FF97-B186B4DD40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7735" y="3579490"/>
            <a:ext cx="3729111" cy="3123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64635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40546-BDEE-40B9-9DBB-E115DC1D4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258" y="80010"/>
            <a:ext cx="9697278" cy="1325563"/>
          </a:xfrm>
        </p:spPr>
        <p:txBody>
          <a:bodyPr>
            <a:normAutofit/>
          </a:bodyPr>
          <a:lstStyle/>
          <a:p>
            <a:r>
              <a:rPr lang="en-GB" sz="4800" b="1" u="sng" dirty="0">
                <a:latin typeface="Segoe Print" panose="02000600000000000000" pitchFamily="2" charset="0"/>
              </a:rPr>
              <a:t>Term 4 – April to June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A1E7DD-90E7-4B19-9794-C09BF3048E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5154" y="2260917"/>
            <a:ext cx="9487486" cy="4069545"/>
          </a:xfrm>
        </p:spPr>
        <p:txBody>
          <a:bodyPr>
            <a:normAutofit fontScale="92500" lnSpcReduction="20000"/>
          </a:bodyPr>
          <a:lstStyle/>
          <a:p>
            <a:r>
              <a:rPr lang="en-GB" sz="5400" dirty="0">
                <a:latin typeface="Segoe Print" panose="02000600000000000000" pitchFamily="2" charset="0"/>
              </a:rPr>
              <a:t>End of Term Assembly (Outdoors)</a:t>
            </a:r>
          </a:p>
          <a:p>
            <a:r>
              <a:rPr lang="en-GB" sz="5400" dirty="0">
                <a:latin typeface="Segoe Print" panose="02000600000000000000" pitchFamily="2" charset="0"/>
              </a:rPr>
              <a:t>Meet the Teacher</a:t>
            </a:r>
          </a:p>
          <a:p>
            <a:r>
              <a:rPr lang="en-GB" sz="5400" dirty="0">
                <a:latin typeface="Segoe Print" panose="02000600000000000000" pitchFamily="2" charset="0"/>
              </a:rPr>
              <a:t>P7 Fun Day to Aberdour </a:t>
            </a:r>
          </a:p>
          <a:p>
            <a:r>
              <a:rPr lang="en-GB" sz="5400" dirty="0">
                <a:latin typeface="Segoe Print" panose="02000600000000000000" pitchFamily="2" charset="0"/>
              </a:rPr>
              <a:t>End of term 28</a:t>
            </a:r>
            <a:r>
              <a:rPr lang="en-GB" sz="5400" baseline="30000" dirty="0">
                <a:latin typeface="Segoe Print" panose="02000600000000000000" pitchFamily="2" charset="0"/>
              </a:rPr>
              <a:t>th </a:t>
            </a:r>
            <a:r>
              <a:rPr lang="en-GB" sz="5400" dirty="0">
                <a:latin typeface="Segoe Print" panose="02000600000000000000" pitchFamily="2" charset="0"/>
              </a:rPr>
              <a:t>June at 1pm!</a:t>
            </a:r>
          </a:p>
        </p:txBody>
      </p:sp>
      <p:pic>
        <p:nvPicPr>
          <p:cNvPr id="4098" name="Picture 2" descr="Bravest Warriors — We made it! Let's celebrate like the elves,...">
            <a:extLst>
              <a:ext uri="{FF2B5EF4-FFF2-40B4-BE49-F238E27FC236}">
                <a16:creationId xmlns:a16="http://schemas.microsoft.com/office/drawing/2014/main" id="{36C0DDD3-90DE-4B8D-0506-41316F5F4E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6846" y="589279"/>
            <a:ext cx="3810000" cy="334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30806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85BF16-2198-2EBD-C698-A96F0B5BB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700"/>
            <a:ext cx="10353675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7030A0"/>
                </a:solidFill>
              </a:rPr>
              <a:t>Accounts for year ended 31 March 2023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E6745C-AB1A-B622-10DE-D966BBDAC9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2301"/>
          <a:stretch/>
        </p:blipFill>
        <p:spPr>
          <a:xfrm>
            <a:off x="1856511" y="1076882"/>
            <a:ext cx="8478979" cy="5498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7459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85BF16-2198-2EBD-C698-A96F0B5BB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700"/>
            <a:ext cx="10353675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7030A0"/>
                </a:solidFill>
              </a:rPr>
              <a:t>Parent Council Nominees for 2023-2024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B93EFBA-5E81-D674-3934-E435B29BDD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8432" y="1231086"/>
            <a:ext cx="6653211" cy="534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3765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85BF16-2198-2EBD-C698-A96F0B5BB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Thank you 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FC21B6-D9BA-3923-3825-0EB26307B1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8017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0E5DE11-0C8F-345C-A12B-77E9D3694434}"/>
              </a:ext>
            </a:extLst>
          </p:cNvPr>
          <p:cNvSpPr txBox="1">
            <a:spLocks/>
          </p:cNvSpPr>
          <p:nvPr/>
        </p:nvSpPr>
        <p:spPr>
          <a:xfrm>
            <a:off x="947738" y="1431925"/>
            <a:ext cx="10515600" cy="6700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9224A2F-07FD-88F2-0F96-CDA1478C0C99}"/>
              </a:ext>
            </a:extLst>
          </p:cNvPr>
          <p:cNvSpPr txBox="1"/>
          <p:nvPr/>
        </p:nvSpPr>
        <p:spPr>
          <a:xfrm>
            <a:off x="556903" y="1557332"/>
            <a:ext cx="5621461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/>
              <a:t>Julia Pearson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/>
              <a:t>Kate Walker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/>
              <a:t>Emily Orr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/>
              <a:t>Sine Munro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/>
              <a:t>Nyssa Pinkerton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/>
              <a:t>Linda Rennie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/>
              <a:t>Ian Cameron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/>
              <a:t>Jill McIntyre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/>
              <a:t>Colin Chisholm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/>
              <a:t>Ian Cameron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/>
              <a:t>Jane Browning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/>
              <a:t>To our local </a:t>
            </a:r>
            <a:r>
              <a:rPr lang="en-GB" sz="2000" dirty="0"/>
              <a:t>councillors:</a:t>
            </a:r>
            <a:br>
              <a:rPr lang="en-GB" sz="2000" dirty="0"/>
            </a:br>
            <a:r>
              <a:rPr lang="en-GB" sz="2000" dirty="0"/>
              <a:t>		</a:t>
            </a:r>
            <a:r>
              <a:rPr lang="en-US" sz="2000" dirty="0"/>
              <a:t>Hal, Max, Jule &amp; Vicky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/>
              <a:t>To the school SLT:</a:t>
            </a:r>
            <a:br>
              <a:rPr lang="en-US" sz="2000" dirty="0"/>
            </a:br>
            <a:r>
              <a:rPr lang="en-US" sz="2000" dirty="0"/>
              <a:t>		Kirsty, Gail &amp; Andrew</a:t>
            </a:r>
          </a:p>
        </p:txBody>
      </p:sp>
      <p:pic>
        <p:nvPicPr>
          <p:cNvPr id="13" name="Picture 12" descr="A picture containing text, sign, light&#10;&#10;Description automatically generated">
            <a:extLst>
              <a:ext uri="{FF2B5EF4-FFF2-40B4-BE49-F238E27FC236}">
                <a16:creationId xmlns:a16="http://schemas.microsoft.com/office/drawing/2014/main" id="{E8CBDBBA-080D-30DE-514E-5405320F52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8364" y="0"/>
            <a:ext cx="60071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309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40546-BDEE-40B9-9DBB-E115DC1D4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747" y="742791"/>
            <a:ext cx="5850376" cy="2686209"/>
          </a:xfrm>
        </p:spPr>
        <p:txBody>
          <a:bodyPr>
            <a:normAutofit fontScale="90000"/>
          </a:bodyPr>
          <a:lstStyle/>
          <a:p>
            <a:r>
              <a:rPr lang="en-GB" sz="4800" b="1" dirty="0">
                <a:latin typeface="OpenDyslexic" panose="00000500000000000000" pitchFamily="2" charset="0"/>
              </a:rPr>
              <a:t>NSPCC Presentation – Keeping children safe online</a:t>
            </a:r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593865A1-B0F3-BD1F-11B4-56557EE5EDD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9804002"/>
              </p:ext>
            </p:extLst>
          </p:nvPr>
        </p:nvGraphicFramePr>
        <p:xfrm>
          <a:off x="5936566" y="108187"/>
          <a:ext cx="4693701" cy="66416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" imgW="5667219" imgH="8019658" progId="AcroExch.Document.DC">
                  <p:embed/>
                </p:oleObj>
              </mc:Choice>
              <mc:Fallback>
                <p:oleObj name="Acrobat Document" r:id="rId3" imgW="5667219" imgH="8019658" progId="AcroExch.Document.DC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B00EBE5C-58C5-C37A-A4F1-7DBF799EFD9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936566" y="108187"/>
                        <a:ext cx="4693701" cy="664162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940389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1453</TotalTime>
  <Words>613</Words>
  <Application>Microsoft Office PowerPoint</Application>
  <PresentationFormat>Widescreen</PresentationFormat>
  <Paragraphs>115</Paragraphs>
  <Slides>22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Calibri</vt:lpstr>
      <vt:lpstr>Calibri Light</vt:lpstr>
      <vt:lpstr>OpenDyslexic</vt:lpstr>
      <vt:lpstr>Segoe Print</vt:lpstr>
      <vt:lpstr>Office Theme</vt:lpstr>
      <vt:lpstr>Adobe Acrobat Document</vt:lpstr>
      <vt:lpstr>Blackhall Primary School Parent Council AGM</vt:lpstr>
      <vt:lpstr>Agenda</vt:lpstr>
      <vt:lpstr>Parent Council Chair’s Report</vt:lpstr>
      <vt:lpstr>Head Teacher’s Report</vt:lpstr>
      <vt:lpstr>A School Year at Blackhall August 2022 – June 2023</vt:lpstr>
      <vt:lpstr>Term 1</vt:lpstr>
      <vt:lpstr>Term 1</vt:lpstr>
      <vt:lpstr>Term 1</vt:lpstr>
      <vt:lpstr>Term 1</vt:lpstr>
      <vt:lpstr>Term 2 – October - December</vt:lpstr>
      <vt:lpstr>Term 2 – October - December</vt:lpstr>
      <vt:lpstr>Term 2 – October - December</vt:lpstr>
      <vt:lpstr>Term 3: January – April 2023</vt:lpstr>
      <vt:lpstr>Term 3: January – April 2023</vt:lpstr>
      <vt:lpstr>Term 3 – January to April</vt:lpstr>
      <vt:lpstr>Term 4 – April to June</vt:lpstr>
      <vt:lpstr>Term 4 – April to June</vt:lpstr>
      <vt:lpstr>Term 4 – April to June</vt:lpstr>
      <vt:lpstr>Accounts for year ended 31 March 2023</vt:lpstr>
      <vt:lpstr>Parent Council Nominees for 2023-2024</vt:lpstr>
      <vt:lpstr>Thank you …</vt:lpstr>
      <vt:lpstr>NSPCC Presentation – Keeping children safe online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Blackhall Primary School Parent Council AGM</dc:title>
  <dc:creator>Fran McIntyre</dc:creator>
  <cp:lastModifiedBy>Kirsty Martin</cp:lastModifiedBy>
  <cp:revision>19</cp:revision>
  <cp:lastPrinted>2022-06-15T16:16:06Z</cp:lastPrinted>
  <dcterms:created xsi:type="dcterms:W3CDTF">2022-06-15T14:54:35Z</dcterms:created>
  <dcterms:modified xsi:type="dcterms:W3CDTF">2023-08-16T17:03:25Z</dcterms:modified>
</cp:coreProperties>
</file>