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63" r:id="rId4"/>
    <p:sldId id="258" r:id="rId5"/>
    <p:sldId id="265" r:id="rId6"/>
    <p:sldId id="267" r:id="rId7"/>
    <p:sldId id="261" r:id="rId8"/>
    <p:sldId id="262" r:id="rId9"/>
    <p:sldId id="264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AD2DE80-D51C-46A7-99B1-D64D242F8D83}" v="81" dt="2022-11-30T18:55:09.04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7244" autoAdjust="0"/>
  </p:normalViewPr>
  <p:slideViewPr>
    <p:cSldViewPr snapToGrid="0">
      <p:cViewPr varScale="1">
        <p:scale>
          <a:sx n="63" d="100"/>
          <a:sy n="63" d="100"/>
        </p:scale>
        <p:origin x="102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5C18E1-D3DA-4113-B822-9693F6AF4226}" type="datetimeFigureOut">
              <a:rPr lang="en-GB" smtClean="0"/>
              <a:t>09/03/2023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AF8885-5FE1-43FC-8D46-2AF53D59D9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8403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November 2020 (City of Edinburgh)– </a:t>
            </a:r>
          </a:p>
          <a:p>
            <a:r>
              <a:rPr lang="en-GB" dirty="0"/>
              <a:t>P1 	Reading - 79%		Writing – 77%     	L+T – 83%		Numeracy – 81%</a:t>
            </a:r>
          </a:p>
          <a:p>
            <a:r>
              <a:rPr lang="en-GB" dirty="0"/>
              <a:t>P4	Reading – 75%	Writing – 70%		L+T – 86%		Numeracy – 75%</a:t>
            </a:r>
          </a:p>
          <a:p>
            <a:r>
              <a:rPr lang="en-GB" dirty="0"/>
              <a:t>P7	Reading – 81%	Writing – 76%		L+T – 86%		Numeracy – 77%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AF8885-5FE1-43FC-8D46-2AF53D59D9EB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15402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B40E6-2EB6-4AF4-B157-E465B87F9E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6C230D-743F-4845-B09D-0EB41D432E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4D9002-FFA1-4697-86B6-2C4CECD16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F80B9-9C97-4C18-8C77-CC2CD5D346A6}" type="datetimeFigureOut">
              <a:rPr lang="en-GB" smtClean="0"/>
              <a:t>09/03/2023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CE072A-3736-4A52-B8A6-8A78A514B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8DA3A-D403-4999-9C4E-8FC6133FF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2B6-CE72-4043-B321-434890EBD5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4524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1B604-503A-449F-926A-9E180B272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C2E340-6EDE-46DE-A5A0-D2F9D0DCCA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7756DA-6DB4-4D95-BB79-6BC3966FB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F80B9-9C97-4C18-8C77-CC2CD5D346A6}" type="datetimeFigureOut">
              <a:rPr lang="en-GB" smtClean="0"/>
              <a:t>09/03/2023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8D5640-1D2F-41FC-AB43-06B56FE82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DEBF44-C3A1-4346-A146-C543E2330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2B6-CE72-4043-B321-434890EBD5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9943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9C921-6EB7-40C6-A071-1CCFF1B58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EF476A-FC21-4A8A-99A6-1C1D0C91CA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34DBE2-422A-4E2F-AF45-89C56C269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F80B9-9C97-4C18-8C77-CC2CD5D346A6}" type="datetimeFigureOut">
              <a:rPr lang="en-GB" smtClean="0"/>
              <a:t>09/03/2023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D3CC9-46E9-45FF-819E-72C7617A4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4F4019-A91A-4698-9FD8-D74F029FA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2B6-CE72-4043-B321-434890EBD5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970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69312-1C1C-45AC-BA14-C0F9C9C58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513309-9B1C-4483-A987-FB07139C61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5BF341-C4E2-4312-9BCD-C945A280F1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212F95-9BE6-425B-81B3-F41BE50B2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F80B9-9C97-4C18-8C77-CC2CD5D346A6}" type="datetimeFigureOut">
              <a:rPr lang="en-GB" smtClean="0"/>
              <a:t>09/03/2023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9EEA86-A90B-44DF-AD92-4911E9C89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529B10-156E-49A8-A1F7-AF6BFB02F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2B6-CE72-4043-B321-434890EBD5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4005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3FEBD-A280-4D76-BF24-AA0779B6E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4653AA-9BF9-4A3B-9555-E86EF82806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17FB6C-5D90-4CDA-A8C2-AF74F4F6C8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957117-AF68-4A9F-A139-439B9BC6B7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AEB3B43-9F1D-44F3-B001-64BE7A322E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9870B8-A8F5-4519-8F72-603170C7F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F80B9-9C97-4C18-8C77-CC2CD5D346A6}" type="datetimeFigureOut">
              <a:rPr lang="en-GB" smtClean="0"/>
              <a:t>09/03/2023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1E1ADF-9450-45A5-86DE-AB9C7139B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30500D-A81F-4CAD-A47F-6389F3ED9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2B6-CE72-4043-B321-434890EBD5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2199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FDFE3-3FF8-4BBD-82A2-6F2899E06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431A0BB-97F3-4103-8C54-B5E8DF371A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F80B9-9C97-4C18-8C77-CC2CD5D346A6}" type="datetimeFigureOut">
              <a:rPr lang="en-GB" smtClean="0"/>
              <a:t>09/03/2023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141A7A-F591-44EE-9615-55D370132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2F9EA0-10E3-4EA9-B1A1-45C0DF92E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2B6-CE72-4043-B321-434890EBD5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984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C260EF-2E2B-4DC1-8762-2F9DECDE5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F80B9-9C97-4C18-8C77-CC2CD5D346A6}" type="datetimeFigureOut">
              <a:rPr lang="en-GB" smtClean="0"/>
              <a:t>09/03/2023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9D8EE1-F286-4740-A7C0-2883B0CEC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5CDCDA-C626-4E09-A036-B4739D2EA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2B6-CE72-4043-B321-434890EBD5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7063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0599D-ACBA-4B5B-ACF9-51B9D3095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3F19E7-A259-4D98-BF72-A6663FC799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51F0B9-6FE4-4624-BE36-B6B50F99D1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6DAF1-FF57-4B62-8835-C6DD308F5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F80B9-9C97-4C18-8C77-CC2CD5D346A6}" type="datetimeFigureOut">
              <a:rPr lang="en-GB" smtClean="0"/>
              <a:t>09/03/2023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823976-5B80-4116-AA1D-61FA41A890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C4088F-0E5C-424F-8D74-E983F5077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2B6-CE72-4043-B321-434890EBD5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3559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8A985-BA83-42B9-B320-C8861092F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C1DFDC9-B2C0-4CCC-9704-71748BEA9E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7D6EE8-74E3-48B6-930C-7315631E04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CD19D8-3783-4B96-8AA4-61E8326B0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F80B9-9C97-4C18-8C77-CC2CD5D346A6}" type="datetimeFigureOut">
              <a:rPr lang="en-GB" smtClean="0"/>
              <a:t>09/03/2023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F7C127-6DAE-478C-A783-D91D8E359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7D4973-F3AD-4E53-AD55-67E384A92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2B6-CE72-4043-B321-434890EBD5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89836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84787-E8A0-41C1-912F-1E3E6702E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39C1F3-204C-4436-919A-D3F45A017F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B4D884-0701-4A8D-A751-02EB7C55F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F80B9-9C97-4C18-8C77-CC2CD5D346A6}" type="datetimeFigureOut">
              <a:rPr lang="en-GB" smtClean="0"/>
              <a:t>09/03/2023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236DEE-5263-4CA4-8069-9280DF1CA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2CCC32-6F36-47A2-8940-C0AF1B26C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2B6-CE72-4043-B321-434890EBD5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23648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E9FD4FC-172E-4326-94FE-3CE7D8B256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1B9E51-C0E0-4ABE-ABCC-68988F14E1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9E26B9-8D6F-40F5-B854-5C91C7C5A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F80B9-9C97-4C18-8C77-CC2CD5D346A6}" type="datetimeFigureOut">
              <a:rPr lang="en-GB" smtClean="0"/>
              <a:t>09/03/2023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A3E901-FAA5-486D-9D4E-005D1F289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9AB7A8-E7B4-4A04-85D2-B6864B9C5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2B6-CE72-4043-B321-434890EBD5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4376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9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5FBA99B-6BEE-487A-8314-E36D2E971E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0EEF5E-DFD3-4EC4-B69B-76DC019344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6F926C-33FB-4618-9542-5495845BA5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DF80B9-9C97-4C18-8C77-CC2CD5D346A6}" type="datetimeFigureOut">
              <a:rPr lang="en-GB" smtClean="0"/>
              <a:t>09/03/2023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7A89B2-F0CC-4845-94B0-540F8AF738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3A9152-7542-4F13-A886-C360BD0075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73C2B6-CE72-4043-B321-434890EBD5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1747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864EC-2368-4908-880D-54A164C857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8692"/>
            <a:ext cx="9144000" cy="2387600"/>
          </a:xfrm>
        </p:spPr>
        <p:txBody>
          <a:bodyPr/>
          <a:lstStyle/>
          <a:p>
            <a:r>
              <a:rPr lang="en-GB" dirty="0">
                <a:latin typeface="Berlin Sans FB" panose="020E0602020502020306" pitchFamily="34" charset="0"/>
              </a:rPr>
              <a:t>Parent Council</a:t>
            </a:r>
            <a:br>
              <a:rPr lang="en-GB" dirty="0">
                <a:latin typeface="Berlin Sans FB" panose="020E0602020502020306" pitchFamily="34" charset="0"/>
              </a:rPr>
            </a:br>
            <a:r>
              <a:rPr lang="en-GB" dirty="0">
                <a:latin typeface="Berlin Sans FB" panose="020E0602020502020306" pitchFamily="34" charset="0"/>
              </a:rPr>
              <a:t>Head Teacher’s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2E0665-38A0-466F-88F6-94EC8A4F45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51113" y="2686760"/>
            <a:ext cx="9144000" cy="1655762"/>
          </a:xfrm>
        </p:spPr>
        <p:txBody>
          <a:bodyPr>
            <a:normAutofit/>
          </a:bodyPr>
          <a:lstStyle/>
          <a:p>
            <a:r>
              <a:rPr lang="en-GB" sz="4000" dirty="0">
                <a:latin typeface="Berlin Sans FB" panose="020E0602020502020306" pitchFamily="34" charset="0"/>
              </a:rPr>
              <a:t>Wednesday, 30</a:t>
            </a:r>
            <a:r>
              <a:rPr lang="en-GB" sz="4000" baseline="30000" dirty="0">
                <a:latin typeface="Berlin Sans FB" panose="020E0602020502020306" pitchFamily="34" charset="0"/>
              </a:rPr>
              <a:t>th</a:t>
            </a:r>
            <a:r>
              <a:rPr lang="en-GB" sz="4000" dirty="0">
                <a:latin typeface="Berlin Sans FB" panose="020E0602020502020306" pitchFamily="34" charset="0"/>
              </a:rPr>
              <a:t> November</a:t>
            </a:r>
          </a:p>
        </p:txBody>
      </p:sp>
      <p:pic>
        <p:nvPicPr>
          <p:cNvPr id="1026" name="Picture 2" descr="lab reports clip art - Clip Art Library">
            <a:extLst>
              <a:ext uri="{FF2B5EF4-FFF2-40B4-BE49-F238E27FC236}">
                <a16:creationId xmlns:a16="http://schemas.microsoft.com/office/drawing/2014/main" id="{72067ED8-F026-457A-8B90-102B17243D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502" t="15426" r="10694" b="10055"/>
          <a:stretch/>
        </p:blipFill>
        <p:spPr bwMode="auto">
          <a:xfrm>
            <a:off x="7911547" y="3602038"/>
            <a:ext cx="4187688" cy="3167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YARN | Reports are pouring in from all over the globe... | The Nightmare  Before Christmas (1993) | Video gifs by quotes | 89c324e5 | 紗">
            <a:extLst>
              <a:ext uri="{FF2B5EF4-FFF2-40B4-BE49-F238E27FC236}">
                <a16:creationId xmlns:a16="http://schemas.microsoft.com/office/drawing/2014/main" id="{8D43275D-D1B3-4620-B8A8-2E3236EAF9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330" y="3609250"/>
            <a:ext cx="4347784" cy="2608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43740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864EC-2368-4908-880D-54A164C85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00892"/>
            <a:ext cx="10515600" cy="760290"/>
          </a:xfrm>
        </p:spPr>
        <p:txBody>
          <a:bodyPr/>
          <a:lstStyle/>
          <a:p>
            <a:r>
              <a:rPr lang="en-GB" dirty="0">
                <a:latin typeface="Berlin Sans FB" panose="020E0602020502020306" pitchFamily="34" charset="0"/>
              </a:rPr>
              <a:t>Staffing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2E0665-38A0-466F-88F6-94EC8A4F45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4851" y="1825625"/>
            <a:ext cx="5684949" cy="4351338"/>
          </a:xfrm>
        </p:spPr>
        <p:txBody>
          <a:bodyPr>
            <a:normAutofit fontScale="92500" lnSpcReduction="10000"/>
          </a:bodyPr>
          <a:lstStyle/>
          <a:p>
            <a:r>
              <a:rPr lang="en-GB" sz="4000" dirty="0" err="1">
                <a:latin typeface="Berlin Sans FB" panose="020E0602020502020306" pitchFamily="34" charset="0"/>
              </a:rPr>
              <a:t>SfL</a:t>
            </a:r>
            <a:r>
              <a:rPr lang="en-GB" sz="4000" dirty="0">
                <a:latin typeface="Berlin Sans FB" panose="020E0602020502020306" pitchFamily="34" charset="0"/>
              </a:rPr>
              <a:t> – Laura Adam </a:t>
            </a:r>
          </a:p>
          <a:p>
            <a:r>
              <a:rPr lang="en-GB" sz="4000" dirty="0">
                <a:latin typeface="Berlin Sans FB" panose="020E0602020502020306" pitchFamily="34" charset="0"/>
              </a:rPr>
              <a:t>P7 NQT Cover and P2 Friday – Aoife Donnelly</a:t>
            </a:r>
          </a:p>
          <a:p>
            <a:r>
              <a:rPr lang="en-GB" sz="4000" dirty="0">
                <a:latin typeface="Berlin Sans FB" panose="020E0602020502020306" pitchFamily="34" charset="0"/>
              </a:rPr>
              <a:t>P3M – Harriet Shortall (Thursday and Friday)</a:t>
            </a:r>
          </a:p>
          <a:p>
            <a:r>
              <a:rPr lang="en-GB" sz="4000" dirty="0">
                <a:latin typeface="Berlin Sans FB" panose="020E0602020502020306" pitchFamily="34" charset="0"/>
              </a:rPr>
              <a:t>Some absence - but still on budget for cover.</a:t>
            </a:r>
          </a:p>
          <a:p>
            <a:pPr marL="0" indent="0">
              <a:buNone/>
            </a:pPr>
            <a:r>
              <a:rPr lang="en-GB" sz="4000" dirty="0">
                <a:latin typeface="Berlin Sans FB" panose="020E0602020502020306" pitchFamily="34" charset="0"/>
              </a:rPr>
              <a:t> </a:t>
            </a:r>
          </a:p>
        </p:txBody>
      </p:sp>
      <p:pic>
        <p:nvPicPr>
          <p:cNvPr id="2054" name="Picture 6" descr="Free Welcome Cartoon Cliparts, Download Free Welcome Cartoon Cliparts png  images, Free ClipArts on Clipart Library">
            <a:extLst>
              <a:ext uri="{FF2B5EF4-FFF2-40B4-BE49-F238E27FC236}">
                <a16:creationId xmlns:a16="http://schemas.microsoft.com/office/drawing/2014/main" id="{8BCF95C2-F532-4F61-A3DA-DAC4C1FEDDD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198" b="96154" l="1087" r="97464">
                        <a14:foregroundMark x1="8333" y1="40110" x2="8333" y2="40110"/>
                        <a14:foregroundMark x1="12681" y1="41209" x2="12681" y2="41209"/>
                        <a14:foregroundMark x1="16667" y1="40659" x2="16667" y2="40659"/>
                        <a14:foregroundMark x1="11232" y1="40659" x2="11232" y2="40659"/>
                        <a14:foregroundMark x1="3623" y1="47802" x2="3623" y2="47802"/>
                        <a14:foregroundMark x1="4710" y1="47802" x2="4710" y2="47802"/>
                        <a14:foregroundMark x1="3261" y1="53297" x2="3261" y2="53297"/>
                        <a14:foregroundMark x1="3986" y1="57143" x2="3986" y2="57143"/>
                        <a14:foregroundMark x1="1087" y1="56044" x2="1087" y2="56044"/>
                        <a14:foregroundMark x1="9420" y1="59341" x2="9420" y2="59341"/>
                        <a14:foregroundMark x1="16667" y1="54945" x2="16667" y2="54945"/>
                        <a14:foregroundMark x1="19928" y1="47802" x2="19928" y2="47802"/>
                        <a14:foregroundMark x1="20652" y1="47802" x2="20652" y2="47802"/>
                        <a14:foregroundMark x1="4710" y1="46703" x2="11957" y2="42308"/>
                        <a14:foregroundMark x1="2899" y1="56044" x2="14493" y2="51099"/>
                        <a14:foregroundMark x1="14493" y1="51099" x2="19565" y2="46703"/>
                        <a14:foregroundMark x1="5072" y1="90110" x2="5072" y2="90110"/>
                        <a14:foregroundMark x1="84420" y1="58242" x2="84420" y2="58242"/>
                        <a14:foregroundMark x1="81884" y1="54945" x2="91667" y2="53846"/>
                        <a14:foregroundMark x1="91667" y1="53846" x2="93478" y2="61538"/>
                        <a14:foregroundMark x1="82609" y1="50000" x2="92754" y2="50000"/>
                        <a14:foregroundMark x1="92754" y1="50000" x2="93116" y2="50549"/>
                        <a14:foregroundMark x1="98188" y1="61538" x2="98188" y2="61538"/>
                        <a14:foregroundMark x1="52536" y1="96703" x2="52536" y2="96703"/>
                        <a14:foregroundMark x1="42754" y1="4396" x2="42754" y2="4396"/>
                        <a14:foregroundMark x1="55072" y1="2198" x2="55072" y2="21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6139" y="1654559"/>
            <a:ext cx="5381819" cy="3548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99253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864EC-2368-4908-880D-54A164C85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00892"/>
            <a:ext cx="10515600" cy="760290"/>
          </a:xfrm>
        </p:spPr>
        <p:txBody>
          <a:bodyPr/>
          <a:lstStyle/>
          <a:p>
            <a:r>
              <a:rPr lang="en-GB" dirty="0">
                <a:latin typeface="Berlin Sans FB" panose="020E0602020502020306" pitchFamily="34" charset="0"/>
              </a:rPr>
              <a:t>Staffing Changes coming…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2E0665-38A0-466F-88F6-94EC8A4F459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GB" sz="4000" dirty="0">
                <a:latin typeface="Berlin Sans FB" panose="020E0602020502020306" pitchFamily="34" charset="0"/>
              </a:rPr>
              <a:t>PSO – advertised and interviewing next week</a:t>
            </a:r>
          </a:p>
          <a:p>
            <a:r>
              <a:rPr lang="en-GB" sz="4000" dirty="0">
                <a:latin typeface="Berlin Sans FB" panose="020E0602020502020306" pitchFamily="34" charset="0"/>
              </a:rPr>
              <a:t>PSA – vacancy declared but currently covered</a:t>
            </a:r>
          </a:p>
        </p:txBody>
      </p:sp>
      <p:pic>
        <p:nvPicPr>
          <p:cNvPr id="1026" name="Picture 2" descr="Ways to Embrace Change - Melissa Kaylene">
            <a:extLst>
              <a:ext uri="{FF2B5EF4-FFF2-40B4-BE49-F238E27FC236}">
                <a16:creationId xmlns:a16="http://schemas.microsoft.com/office/drawing/2014/main" id="{4DA90F1A-5A46-4F97-8CA5-9217493E0E6E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382868"/>
            <a:ext cx="5181600" cy="3236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39688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864EC-2368-4908-880D-54A164C85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00892"/>
            <a:ext cx="10515600" cy="760290"/>
          </a:xfrm>
        </p:spPr>
        <p:txBody>
          <a:bodyPr/>
          <a:lstStyle/>
          <a:p>
            <a:r>
              <a:rPr lang="en-GB" dirty="0">
                <a:latin typeface="Berlin Sans FB" panose="020E0602020502020306" pitchFamily="34" charset="0"/>
              </a:rPr>
              <a:t>Since we last met…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F3B0FA-9E5D-4E65-B26D-47EE48FFF2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81953" y="1414438"/>
            <a:ext cx="6861517" cy="5142670"/>
          </a:xfrm>
        </p:spPr>
        <p:txBody>
          <a:bodyPr>
            <a:normAutofit fontScale="70000" lnSpcReduction="20000"/>
          </a:bodyPr>
          <a:lstStyle/>
          <a:p>
            <a:r>
              <a:rPr lang="en-GB" sz="3600" dirty="0">
                <a:latin typeface="Berlin Sans FB" panose="020E0602020502020306" pitchFamily="34" charset="0"/>
              </a:rPr>
              <a:t>Parent Consultations in the Big Hall</a:t>
            </a:r>
          </a:p>
          <a:p>
            <a:r>
              <a:rPr lang="en-GB" sz="3600" dirty="0">
                <a:latin typeface="Berlin Sans FB" panose="020E0602020502020306" pitchFamily="34" charset="0"/>
              </a:rPr>
              <a:t>Learning through Play in P5</a:t>
            </a:r>
          </a:p>
          <a:p>
            <a:r>
              <a:rPr lang="en-GB" sz="3600" dirty="0">
                <a:latin typeface="Berlin Sans FB" panose="020E0602020502020306" pitchFamily="34" charset="0"/>
              </a:rPr>
              <a:t>Nurture Groups are up and running</a:t>
            </a:r>
          </a:p>
          <a:p>
            <a:r>
              <a:rPr lang="en-GB" sz="3600" dirty="0">
                <a:latin typeface="Berlin Sans FB" panose="020E0602020502020306" pitchFamily="34" charset="0"/>
              </a:rPr>
              <a:t>Choir has started</a:t>
            </a:r>
          </a:p>
          <a:p>
            <a:r>
              <a:rPr lang="en-GB" sz="3600" dirty="0">
                <a:latin typeface="Berlin Sans FB" panose="020E0602020502020306" pitchFamily="34" charset="0"/>
              </a:rPr>
              <a:t>Community Gardening Day</a:t>
            </a:r>
          </a:p>
          <a:p>
            <a:r>
              <a:rPr lang="en-GB" sz="3600" dirty="0">
                <a:latin typeface="Berlin Sans FB" panose="020E0602020502020306" pitchFamily="34" charset="0"/>
              </a:rPr>
              <a:t>Students are returning</a:t>
            </a:r>
          </a:p>
          <a:p>
            <a:r>
              <a:rPr lang="en-GB" sz="3600" dirty="0">
                <a:latin typeface="Berlin Sans FB" panose="020E0602020502020306" pitchFamily="34" charset="0"/>
              </a:rPr>
              <a:t>Pace and Challenge</a:t>
            </a:r>
          </a:p>
          <a:p>
            <a:r>
              <a:rPr lang="en-GB" sz="3600" dirty="0">
                <a:latin typeface="Berlin Sans FB" panose="020E0602020502020306" pitchFamily="34" charset="0"/>
              </a:rPr>
              <a:t>National Discussion</a:t>
            </a:r>
          </a:p>
          <a:p>
            <a:r>
              <a:rPr lang="en-GB" sz="3600" dirty="0">
                <a:latin typeface="Berlin Sans FB" panose="020E0602020502020306" pitchFamily="34" charset="0"/>
              </a:rPr>
              <a:t>Formative Assessment (Learning Community)</a:t>
            </a:r>
          </a:p>
          <a:p>
            <a:r>
              <a:rPr lang="en-GB" sz="3600" dirty="0">
                <a:latin typeface="Berlin Sans FB" panose="020E0602020502020306" pitchFamily="34" charset="0"/>
              </a:rPr>
              <a:t>Re-establishing community links</a:t>
            </a:r>
          </a:p>
          <a:p>
            <a:r>
              <a:rPr lang="en-GB" sz="3600" dirty="0">
                <a:latin typeface="Berlin Sans FB" panose="020E0602020502020306" pitchFamily="34" charset="0"/>
              </a:rPr>
              <a:t>PSA Disco</a:t>
            </a:r>
          </a:p>
          <a:p>
            <a:r>
              <a:rPr lang="en-GB" sz="3600" dirty="0">
                <a:latin typeface="Berlin Sans FB" panose="020E0602020502020306" pitchFamily="34" charset="0"/>
              </a:rPr>
              <a:t>Website continues to be upgraded:  Launched ASN Newsletter and updated tab on website</a:t>
            </a:r>
            <a:endParaRPr lang="en-GB" dirty="0">
              <a:latin typeface="Berlin Sans FB" panose="020E0602020502020306" pitchFamily="34" charset="0"/>
            </a:endParaRPr>
          </a:p>
          <a:p>
            <a:endParaRPr lang="en-GB" sz="2800" dirty="0">
              <a:latin typeface="Berlin Sans FB" panose="020E0602020502020306" pitchFamily="34" charset="0"/>
            </a:endParaRPr>
          </a:p>
        </p:txBody>
      </p:sp>
      <p:pic>
        <p:nvPicPr>
          <p:cNvPr id="6146" name="Picture 2" descr="Done GIFs - Get the best GIF on GIPHY">
            <a:extLst>
              <a:ext uri="{FF2B5EF4-FFF2-40B4-BE49-F238E27FC236}">
                <a16:creationId xmlns:a16="http://schemas.microsoft.com/office/drawing/2014/main" id="{466721A1-FA4C-45AF-A1D5-48EAEACC08D1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953" y="2012880"/>
            <a:ext cx="4572000" cy="3371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49928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864EC-2368-4908-880D-54A164C85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Berlin Sans FB" panose="020E0602020502020306" pitchFamily="34" charset="0"/>
              </a:rPr>
              <a:t>Attendance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B60F66-DE94-431C-8144-776954C2E1B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GB" sz="3200" dirty="0">
                <a:latin typeface="Berlin Sans FB" panose="020E0602020502020306" pitchFamily="34" charset="0"/>
              </a:rPr>
              <a:t>Attendance is generally very good at Blackhall</a:t>
            </a:r>
          </a:p>
          <a:p>
            <a:r>
              <a:rPr lang="en-GB" sz="3200" dirty="0">
                <a:latin typeface="Berlin Sans FB" panose="020E0602020502020306" pitchFamily="34" charset="0"/>
              </a:rPr>
              <a:t>If you require more than 2 weeks absence from school, this must go through the authority.</a:t>
            </a:r>
          </a:p>
          <a:p>
            <a:endParaRPr lang="en-GB" dirty="0"/>
          </a:p>
        </p:txBody>
      </p:sp>
      <p:pic>
        <p:nvPicPr>
          <p:cNvPr id="3078" name="Picture 6" descr="How to supercharge Google Jamboard with animated GIFs (FREE templates!) -  Ditch That Textbook">
            <a:extLst>
              <a:ext uri="{FF2B5EF4-FFF2-40B4-BE49-F238E27FC236}">
                <a16:creationId xmlns:a16="http://schemas.microsoft.com/office/drawing/2014/main" id="{1222744B-606F-41A3-932A-480E87E80180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2" y="2194561"/>
            <a:ext cx="5702105" cy="3207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57830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864EC-2368-4908-880D-54A164C85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Berlin Sans FB" panose="020E0602020502020306" pitchFamily="34" charset="0"/>
              </a:rPr>
              <a:t>Communication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B60F66-DE94-431C-8144-776954C2E1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1822" y="1604091"/>
            <a:ext cx="5181600" cy="4351338"/>
          </a:xfrm>
        </p:spPr>
        <p:txBody>
          <a:bodyPr>
            <a:normAutofit/>
          </a:bodyPr>
          <a:lstStyle/>
          <a:p>
            <a:r>
              <a:rPr lang="en-GB" sz="3200" dirty="0">
                <a:latin typeface="Berlin Sans FB" panose="020E0602020502020306" pitchFamily="34" charset="0"/>
              </a:rPr>
              <a:t>Weekly newsletter updates continue</a:t>
            </a:r>
          </a:p>
          <a:p>
            <a:r>
              <a:rPr lang="en-GB" sz="3200" dirty="0">
                <a:latin typeface="Berlin Sans FB" panose="020E0602020502020306" pitchFamily="34" charset="0"/>
              </a:rPr>
              <a:t>Considering Twitter and its purpose – to be discussed with staff and parents</a:t>
            </a:r>
          </a:p>
          <a:p>
            <a:r>
              <a:rPr lang="en-GB" sz="3200" dirty="0">
                <a:latin typeface="Berlin Sans FB" panose="020E0602020502020306" pitchFamily="34" charset="0"/>
              </a:rPr>
              <a:t>Reminder to parents to send all communication through Admin account</a:t>
            </a:r>
          </a:p>
          <a:p>
            <a:endParaRPr lang="en-GB" dirty="0"/>
          </a:p>
        </p:txBody>
      </p:sp>
      <p:pic>
        <p:nvPicPr>
          <p:cNvPr id="4098" name="Picture 2" descr="Drawings GIFs - Get the best GIF on GIPHY">
            <a:extLst>
              <a:ext uri="{FF2B5EF4-FFF2-40B4-BE49-F238E27FC236}">
                <a16:creationId xmlns:a16="http://schemas.microsoft.com/office/drawing/2014/main" id="{C5281E0B-36FA-458A-AC80-32F4FB403196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0738" y="1967101"/>
            <a:ext cx="5197861" cy="2923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76803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9864EC-2368-4908-880D-54A164C85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>
            <a:normAutofit/>
          </a:bodyPr>
          <a:lstStyle/>
          <a:p>
            <a:pPr algn="ctr"/>
            <a:r>
              <a:rPr lang="en-GB" sz="3200">
                <a:solidFill>
                  <a:schemeClr val="bg1"/>
                </a:solidFill>
                <a:latin typeface="Berlin Sans FB" panose="020E0602020502020306" pitchFamily="34" charset="0"/>
              </a:rPr>
              <a:t>Attainment Data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2C44C62-395A-46AB-908C-7768623027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0931443"/>
              </p:ext>
            </p:extLst>
          </p:nvPr>
        </p:nvGraphicFramePr>
        <p:xfrm>
          <a:off x="337613" y="2222695"/>
          <a:ext cx="11429842" cy="3291837"/>
        </p:xfrm>
        <a:graphic>
          <a:graphicData uri="http://schemas.openxmlformats.org/drawingml/2006/table">
            <a:tbl>
              <a:tblPr/>
              <a:tblGrid>
                <a:gridCol w="881588">
                  <a:extLst>
                    <a:ext uri="{9D8B030D-6E8A-4147-A177-3AD203B41FA5}">
                      <a16:colId xmlns:a16="http://schemas.microsoft.com/office/drawing/2014/main" val="4016882871"/>
                    </a:ext>
                  </a:extLst>
                </a:gridCol>
                <a:gridCol w="1260276">
                  <a:extLst>
                    <a:ext uri="{9D8B030D-6E8A-4147-A177-3AD203B41FA5}">
                      <a16:colId xmlns:a16="http://schemas.microsoft.com/office/drawing/2014/main" val="2763727298"/>
                    </a:ext>
                  </a:extLst>
                </a:gridCol>
                <a:gridCol w="866440">
                  <a:extLst>
                    <a:ext uri="{9D8B030D-6E8A-4147-A177-3AD203B41FA5}">
                      <a16:colId xmlns:a16="http://schemas.microsoft.com/office/drawing/2014/main" val="981295940"/>
                    </a:ext>
                  </a:extLst>
                </a:gridCol>
                <a:gridCol w="947227">
                  <a:extLst>
                    <a:ext uri="{9D8B030D-6E8A-4147-A177-3AD203B41FA5}">
                      <a16:colId xmlns:a16="http://schemas.microsoft.com/office/drawing/2014/main" val="1774504052"/>
                    </a:ext>
                  </a:extLst>
                </a:gridCol>
                <a:gridCol w="914409">
                  <a:extLst>
                    <a:ext uri="{9D8B030D-6E8A-4147-A177-3AD203B41FA5}">
                      <a16:colId xmlns:a16="http://schemas.microsoft.com/office/drawing/2014/main" val="3721717892"/>
                    </a:ext>
                  </a:extLst>
                </a:gridCol>
                <a:gridCol w="914409">
                  <a:extLst>
                    <a:ext uri="{9D8B030D-6E8A-4147-A177-3AD203B41FA5}">
                      <a16:colId xmlns:a16="http://schemas.microsoft.com/office/drawing/2014/main" val="3894799292"/>
                    </a:ext>
                  </a:extLst>
                </a:gridCol>
                <a:gridCol w="868964">
                  <a:extLst>
                    <a:ext uri="{9D8B030D-6E8A-4147-A177-3AD203B41FA5}">
                      <a16:colId xmlns:a16="http://schemas.microsoft.com/office/drawing/2014/main" val="3711903575"/>
                    </a:ext>
                  </a:extLst>
                </a:gridCol>
                <a:gridCol w="868965">
                  <a:extLst>
                    <a:ext uri="{9D8B030D-6E8A-4147-A177-3AD203B41FA5}">
                      <a16:colId xmlns:a16="http://schemas.microsoft.com/office/drawing/2014/main" val="3087889767"/>
                    </a:ext>
                  </a:extLst>
                </a:gridCol>
                <a:gridCol w="868965">
                  <a:extLst>
                    <a:ext uri="{9D8B030D-6E8A-4147-A177-3AD203B41FA5}">
                      <a16:colId xmlns:a16="http://schemas.microsoft.com/office/drawing/2014/main" val="1277824826"/>
                    </a:ext>
                  </a:extLst>
                </a:gridCol>
                <a:gridCol w="805851">
                  <a:extLst>
                    <a:ext uri="{9D8B030D-6E8A-4147-A177-3AD203B41FA5}">
                      <a16:colId xmlns:a16="http://schemas.microsoft.com/office/drawing/2014/main" val="64479488"/>
                    </a:ext>
                  </a:extLst>
                </a:gridCol>
                <a:gridCol w="1116374">
                  <a:extLst>
                    <a:ext uri="{9D8B030D-6E8A-4147-A177-3AD203B41FA5}">
                      <a16:colId xmlns:a16="http://schemas.microsoft.com/office/drawing/2014/main" val="3801527409"/>
                    </a:ext>
                  </a:extLst>
                </a:gridCol>
                <a:gridCol w="1116374">
                  <a:extLst>
                    <a:ext uri="{9D8B030D-6E8A-4147-A177-3AD203B41FA5}">
                      <a16:colId xmlns:a16="http://schemas.microsoft.com/office/drawing/2014/main" val="1032024675"/>
                    </a:ext>
                  </a:extLst>
                </a:gridCol>
              </a:tblGrid>
              <a:tr h="883669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Current Stage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School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Session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Tracking Period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Reading On Track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Reading Not on Track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Writing On Track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Writing Not on Track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L&amp;T On Track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L&amp;T Not on Track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Numeracy On Track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Numeracy Not on Track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8163010"/>
                  </a:ext>
                </a:extLst>
              </a:tr>
              <a:tr h="344024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P1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Blackhall PS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80.85%</a:t>
                      </a:r>
                      <a:endParaRPr lang="en-GB" sz="2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19.15%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74.47%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23.40%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95.74%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4.26%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85.11%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14.89%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3584795"/>
                  </a:ext>
                </a:extLst>
              </a:tr>
              <a:tr h="344024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P2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Blackhall PS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82.61%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6.52%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82.61%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6.52%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89.13%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89.13%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8983577"/>
                  </a:ext>
                </a:extLst>
              </a:tr>
              <a:tr h="344024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P3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Blackhall PS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83.33%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16.67%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75.93%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24.07%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94.44%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5.56%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87.04%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12.96%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7861015"/>
                  </a:ext>
                </a:extLst>
              </a:tr>
              <a:tr h="344024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P4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Blackhall PS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85.96%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14.04%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77.19%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22.81%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92.98%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7.02%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91.23%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8.77%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9348763"/>
                  </a:ext>
                </a:extLst>
              </a:tr>
              <a:tr h="344024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P5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Blackhall PS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GB" sz="2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88.31%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10.39%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83.12%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15.58%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96.10%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2.60%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85.71%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12.99%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5415597"/>
                  </a:ext>
                </a:extLst>
              </a:tr>
              <a:tr h="344024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P6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Blackhall PS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84.62%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15.38%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80.00%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20.00%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90.77%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9.23%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89.23%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10.77%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716182"/>
                  </a:ext>
                </a:extLst>
              </a:tr>
              <a:tr h="344024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P7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Blackhall PS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88.00%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12.00%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86.67%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13.33%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92.00%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8.00%</a:t>
                      </a:r>
                      <a:endParaRPr lang="en-GB" sz="2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88.00%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12.00%</a:t>
                      </a:r>
                      <a:endParaRPr lang="en-GB" sz="2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508428"/>
                  </a:ext>
                </a:extLst>
              </a:tr>
            </a:tbl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id="{358398B4-1DF7-49E2-8AA3-F6B635DB3E05}"/>
              </a:ext>
            </a:extLst>
          </p:cNvPr>
          <p:cNvSpPr txBox="1">
            <a:spLocks/>
          </p:cNvSpPr>
          <p:nvPr/>
        </p:nvSpPr>
        <p:spPr>
          <a:xfrm>
            <a:off x="424545" y="1477858"/>
            <a:ext cx="10515600" cy="7448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dirty="0">
                <a:latin typeface="Berlin Sans FB" panose="020E0602020502020306" pitchFamily="34" charset="0"/>
              </a:rPr>
              <a:t>We have to submit figures in November, March and May.  </a:t>
            </a:r>
          </a:p>
          <a:p>
            <a:r>
              <a:rPr lang="en-GB" sz="2800" dirty="0">
                <a:latin typeface="Berlin Sans FB" panose="020E0602020502020306" pitchFamily="34" charset="0"/>
              </a:rPr>
              <a:t>November and March are predictions.  </a:t>
            </a:r>
          </a:p>
        </p:txBody>
      </p:sp>
    </p:spTree>
    <p:extLst>
      <p:ext uri="{BB962C8B-B14F-4D97-AF65-F5344CB8AC3E}">
        <p14:creationId xmlns:p14="http://schemas.microsoft.com/office/powerpoint/2010/main" val="37708800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864EC-2368-4908-880D-54A164C85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347" y="104100"/>
            <a:ext cx="10515600" cy="1325563"/>
          </a:xfrm>
        </p:spPr>
        <p:txBody>
          <a:bodyPr/>
          <a:lstStyle/>
          <a:p>
            <a:r>
              <a:rPr lang="en-GB" dirty="0">
                <a:latin typeface="Berlin Sans FB" panose="020E0602020502020306" pitchFamily="34" charset="0"/>
              </a:rPr>
              <a:t>School Improvement Plan Priorities</a:t>
            </a:r>
            <a:br>
              <a:rPr lang="en-GB" dirty="0">
                <a:latin typeface="Berlin Sans FB" panose="020E0602020502020306" pitchFamily="34" charset="0"/>
              </a:rPr>
            </a:br>
            <a:r>
              <a:rPr lang="en-GB" dirty="0">
                <a:latin typeface="Berlin Sans FB" panose="020E0602020502020306" pitchFamily="34" charset="0"/>
              </a:rPr>
              <a:t>Working Parties;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F3B0FA-9E5D-4E65-B26D-47EE48FFF2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15347" y="1429663"/>
            <a:ext cx="5804453" cy="47473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2800" dirty="0">
              <a:latin typeface="Berlin Sans FB" panose="020E0602020502020306" pitchFamily="34" charset="0"/>
            </a:endParaRPr>
          </a:p>
          <a:p>
            <a:r>
              <a:rPr lang="en-GB" sz="3100" dirty="0">
                <a:latin typeface="Berlin Sans FB" panose="020E0602020502020306" pitchFamily="34" charset="0"/>
              </a:rPr>
              <a:t>Spelling – resources and policy</a:t>
            </a:r>
          </a:p>
          <a:p>
            <a:r>
              <a:rPr lang="en-GB" sz="3100" dirty="0">
                <a:latin typeface="Berlin Sans FB" panose="020E0602020502020306" pitchFamily="34" charset="0"/>
              </a:rPr>
              <a:t>Reading – resources and strategies for teaching skills</a:t>
            </a:r>
          </a:p>
          <a:p>
            <a:r>
              <a:rPr lang="en-GB" sz="3100" dirty="0">
                <a:latin typeface="Berlin Sans FB" panose="020E0602020502020306" pitchFamily="34" charset="0"/>
              </a:rPr>
              <a:t>Written Report Format – parents and carers consultation requested</a:t>
            </a:r>
          </a:p>
          <a:p>
            <a:endParaRPr lang="en-GB" dirty="0">
              <a:latin typeface="Berlin Sans FB" panose="020E0602020502020306" pitchFamily="34" charset="0"/>
            </a:endParaRPr>
          </a:p>
          <a:p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4A60BE-10BD-4704-9437-085073575A1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7408" y="83266"/>
            <a:ext cx="2872409" cy="315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2" name="Picture 2" descr="Planning GIFs - Get the best GIF on GIPHY">
            <a:extLst>
              <a:ext uri="{FF2B5EF4-FFF2-40B4-BE49-F238E27FC236}">
                <a16:creationId xmlns:a16="http://schemas.microsoft.com/office/drawing/2014/main" id="{65F68B96-24CD-4762-B76B-3B739D42F0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1407" y="3642070"/>
            <a:ext cx="5158409" cy="2901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30342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864EC-2368-4908-880D-54A164C85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499" y="152400"/>
            <a:ext cx="5019261" cy="1325563"/>
          </a:xfrm>
        </p:spPr>
        <p:txBody>
          <a:bodyPr/>
          <a:lstStyle/>
          <a:p>
            <a:r>
              <a:rPr lang="en-GB" dirty="0">
                <a:latin typeface="Berlin Sans FB" panose="020E0602020502020306" pitchFamily="34" charset="0"/>
              </a:rPr>
              <a:t>Finance Committee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F3B0FA-9E5D-4E65-B26D-47EE48FFF2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9328" y="1855304"/>
            <a:ext cx="5536097" cy="4531427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GB" sz="3600" dirty="0">
                <a:effectLst/>
                <a:latin typeface="Berlin Sans FB" panose="020E0602020502020306" pitchFamily="34" charset="0"/>
                <a:ea typeface="Times New Roman" panose="02020603050405020304" pitchFamily="18" charset="0"/>
              </a:rPr>
              <a:t>First Finance Committee scheduled for 5</a:t>
            </a:r>
            <a:r>
              <a:rPr lang="en-GB" sz="3600" baseline="30000" dirty="0">
                <a:effectLst/>
                <a:latin typeface="Berlin Sans FB" panose="020E0602020502020306" pitchFamily="34" charset="0"/>
                <a:ea typeface="Times New Roman" panose="02020603050405020304" pitchFamily="18" charset="0"/>
              </a:rPr>
              <a:t>th</a:t>
            </a:r>
            <a:r>
              <a:rPr lang="en-GB" sz="3600" dirty="0">
                <a:effectLst/>
                <a:latin typeface="Berlin Sans FB" panose="020E0602020502020306" pitchFamily="34" charset="0"/>
                <a:ea typeface="Times New Roman" panose="02020603050405020304" pitchFamily="18" charset="0"/>
              </a:rPr>
              <a:t> December.</a:t>
            </a:r>
          </a:p>
          <a:p>
            <a:pPr marL="0" lvl="0" indent="0">
              <a:buNone/>
            </a:pPr>
            <a:r>
              <a:rPr lang="en-GB" sz="3600" dirty="0">
                <a:latin typeface="Berlin Sans FB" panose="020E0602020502020306" pitchFamily="34" charset="0"/>
                <a:ea typeface="Times New Roman" panose="02020603050405020304" pitchFamily="18" charset="0"/>
              </a:rPr>
              <a:t>Many thanks to Sine Munro</a:t>
            </a:r>
          </a:p>
          <a:p>
            <a:pPr marL="0" lvl="0" indent="0">
              <a:buNone/>
            </a:pPr>
            <a:r>
              <a:rPr lang="en-GB" sz="3600" dirty="0">
                <a:effectLst/>
                <a:latin typeface="Berlin Sans FB" panose="020E0602020502020306" pitchFamily="34" charset="0"/>
                <a:ea typeface="Times New Roman" panose="02020603050405020304" pitchFamily="18" charset="0"/>
              </a:rPr>
              <a:t>Planned spending on resources</a:t>
            </a:r>
          </a:p>
          <a:p>
            <a:pPr marL="0" lvl="0" indent="0">
              <a:buNone/>
            </a:pPr>
            <a:r>
              <a:rPr lang="en-GB" sz="3600" dirty="0">
                <a:latin typeface="Berlin Sans FB" panose="020E0602020502020306" pitchFamily="34" charset="0"/>
                <a:ea typeface="Times New Roman" panose="02020603050405020304" pitchFamily="18" charset="0"/>
              </a:rPr>
              <a:t>P1 and P2 play resources</a:t>
            </a:r>
            <a:endParaRPr lang="en-GB" sz="3600" dirty="0">
              <a:effectLst/>
              <a:latin typeface="Berlin Sans FB" panose="020E0602020502020306" pitchFamily="34" charset="0"/>
              <a:ea typeface="Times New Roman" panose="02020603050405020304" pitchFamily="18" charset="0"/>
            </a:endParaRPr>
          </a:p>
          <a:p>
            <a:pPr marL="0" lvl="0" indent="0">
              <a:buNone/>
            </a:pPr>
            <a:endParaRPr lang="en-GB" dirty="0">
              <a:effectLst/>
              <a:latin typeface="Berlin Sans FB" panose="020E0602020502020306" pitchFamily="34" charset="0"/>
              <a:ea typeface="Times New Roman" panose="02020603050405020304" pitchFamily="18" charset="0"/>
            </a:endParaRPr>
          </a:p>
          <a:p>
            <a:pPr marL="0" lvl="0" indent="0">
              <a:buNone/>
            </a:pPr>
            <a:endParaRPr lang="en-GB" dirty="0">
              <a:effectLst/>
              <a:latin typeface="Berlin Sans FB" panose="020E0602020502020306" pitchFamily="34" charset="0"/>
              <a:ea typeface="Calibri" panose="020F0502020204030204" pitchFamily="34" charset="0"/>
            </a:endParaRPr>
          </a:p>
          <a:p>
            <a:endParaRPr lang="en-GB" dirty="0">
              <a:latin typeface="Berlin Sans FB" panose="020E0602020502020306" pitchFamily="34" charset="0"/>
            </a:endParaRPr>
          </a:p>
          <a:p>
            <a:endParaRPr lang="en-GB" dirty="0"/>
          </a:p>
        </p:txBody>
      </p:sp>
      <p:pic>
        <p:nvPicPr>
          <p:cNvPr id="1026" name="Picture 2" descr="Financial services panel by Panelbase">
            <a:extLst>
              <a:ext uri="{FF2B5EF4-FFF2-40B4-BE49-F238E27FC236}">
                <a16:creationId xmlns:a16="http://schemas.microsoft.com/office/drawing/2014/main" id="{A7724495-32E8-45B1-8806-1125AE71ED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4575" y="2588456"/>
            <a:ext cx="6005526" cy="2439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7582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864EC-2368-4908-880D-54A164C85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00892"/>
            <a:ext cx="10515600" cy="760290"/>
          </a:xfrm>
        </p:spPr>
        <p:txBody>
          <a:bodyPr/>
          <a:lstStyle/>
          <a:p>
            <a:r>
              <a:rPr lang="en-GB" dirty="0">
                <a:latin typeface="Berlin Sans FB" panose="020E0602020502020306" pitchFamily="34" charset="0"/>
              </a:rPr>
              <a:t>And coming up…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F3B0FA-9E5D-4E65-B26D-47EE48FFF2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7338" y="1324911"/>
            <a:ext cx="6882073" cy="5106665"/>
          </a:xfrm>
        </p:spPr>
        <p:txBody>
          <a:bodyPr>
            <a:normAutofit fontScale="92500" lnSpcReduction="10000"/>
          </a:bodyPr>
          <a:lstStyle/>
          <a:p>
            <a:r>
              <a:rPr lang="en-GB" sz="2800" dirty="0">
                <a:latin typeface="Berlin Sans FB" panose="020E0602020502020306" pitchFamily="34" charset="0"/>
              </a:rPr>
              <a:t>Winter Wonderland Art</a:t>
            </a:r>
          </a:p>
          <a:p>
            <a:r>
              <a:rPr lang="en-GB" sz="2800" dirty="0">
                <a:latin typeface="Berlin Sans FB" panose="020E0602020502020306" pitchFamily="34" charset="0"/>
              </a:rPr>
              <a:t>End of Term Church Service </a:t>
            </a:r>
          </a:p>
          <a:p>
            <a:r>
              <a:rPr lang="en-GB" dirty="0">
                <a:latin typeface="Berlin Sans FB" panose="020E0602020502020306" pitchFamily="34" charset="0"/>
              </a:rPr>
              <a:t>Walking in a Winter Wonderland</a:t>
            </a:r>
          </a:p>
          <a:p>
            <a:r>
              <a:rPr lang="en-GB" sz="2800" dirty="0">
                <a:latin typeface="Berlin Sans FB" panose="020E0602020502020306" pitchFamily="34" charset="0"/>
              </a:rPr>
              <a:t>PC Chair meets Pupil Council – “gird your loins!</a:t>
            </a:r>
            <a:r>
              <a:rPr lang="en-GB" dirty="0">
                <a:latin typeface="Berlin Sans FB" panose="020E0602020502020306" pitchFamily="34" charset="0"/>
              </a:rPr>
              <a:t>”</a:t>
            </a:r>
            <a:endParaRPr lang="en-GB" sz="2800" dirty="0">
              <a:latin typeface="Berlin Sans FB" panose="020E0602020502020306" pitchFamily="34" charset="0"/>
            </a:endParaRPr>
          </a:p>
          <a:p>
            <a:r>
              <a:rPr lang="en-GB" dirty="0">
                <a:latin typeface="Berlin Sans FB" panose="020E0602020502020306" pitchFamily="34" charset="0"/>
              </a:rPr>
              <a:t>Council Savings expected in the new year.  </a:t>
            </a:r>
          </a:p>
          <a:p>
            <a:r>
              <a:rPr lang="en-GB" dirty="0">
                <a:latin typeface="Berlin Sans FB" panose="020E0602020502020306" pitchFamily="34" charset="0"/>
              </a:rPr>
              <a:t>Sharing practice with cluster community</a:t>
            </a:r>
          </a:p>
          <a:p>
            <a:r>
              <a:rPr lang="en-GB" dirty="0">
                <a:latin typeface="Berlin Sans FB" panose="020E0602020502020306" pitchFamily="34" charset="0"/>
              </a:rPr>
              <a:t>Digital learning continues – including cluster discussion.</a:t>
            </a:r>
          </a:p>
          <a:p>
            <a:r>
              <a:rPr lang="en-GB" dirty="0">
                <a:latin typeface="Berlin Sans FB" panose="020E0602020502020306" pitchFamily="34" charset="0"/>
              </a:rPr>
              <a:t>Rights Respecting Schools – Silver accreditation visit in February.</a:t>
            </a:r>
          </a:p>
          <a:p>
            <a:r>
              <a:rPr lang="en-GB" dirty="0">
                <a:latin typeface="Berlin Sans FB" panose="020E0602020502020306" pitchFamily="34" charset="0"/>
              </a:rPr>
              <a:t>Whole School to the Pantomime!</a:t>
            </a:r>
          </a:p>
          <a:p>
            <a:endParaRPr lang="en-GB" dirty="0">
              <a:latin typeface="Berlin Sans FB" panose="020E0602020502020306" pitchFamily="34" charset="0"/>
            </a:endParaRPr>
          </a:p>
        </p:txBody>
      </p:sp>
      <p:pic>
        <p:nvPicPr>
          <p:cNvPr id="2050" name="Picture 2" descr="Source image">
            <a:extLst>
              <a:ext uri="{FF2B5EF4-FFF2-40B4-BE49-F238E27FC236}">
                <a16:creationId xmlns:a16="http://schemas.microsoft.com/office/drawing/2014/main" id="{BD00B671-9698-4286-BC60-F4DFDA4FCA7E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324" y="1061182"/>
            <a:ext cx="3168203" cy="5634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in on Boss baby">
            <a:extLst>
              <a:ext uri="{FF2B5EF4-FFF2-40B4-BE49-F238E27FC236}">
                <a16:creationId xmlns:a16="http://schemas.microsoft.com/office/drawing/2014/main" id="{24CEE089-BB50-473D-B70E-36EE35A5F7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1798" y="1637017"/>
            <a:ext cx="1705756" cy="955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86600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2493</TotalTime>
  <Words>582</Words>
  <Application>Microsoft Office PowerPoint</Application>
  <PresentationFormat>Widescreen</PresentationFormat>
  <Paragraphs>157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Berlin Sans FB</vt:lpstr>
      <vt:lpstr>Calibri</vt:lpstr>
      <vt:lpstr>Calibri Light</vt:lpstr>
      <vt:lpstr>Office Theme</vt:lpstr>
      <vt:lpstr>Parent Council Head Teacher’s Report</vt:lpstr>
      <vt:lpstr>Staffing</vt:lpstr>
      <vt:lpstr>Staffing Changes coming…</vt:lpstr>
      <vt:lpstr>Since we last met…</vt:lpstr>
      <vt:lpstr>Attendance</vt:lpstr>
      <vt:lpstr>Communication</vt:lpstr>
      <vt:lpstr>Attainment Data</vt:lpstr>
      <vt:lpstr>School Improvement Plan Priorities Working Parties;</vt:lpstr>
      <vt:lpstr>Finance Committee</vt:lpstr>
      <vt:lpstr>And coming up…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Parent Council Head Teacher’s Report</dc:title>
  <dc:creator>Kirsty Martin</dc:creator>
  <cp:lastModifiedBy>Kirsty Martin</cp:lastModifiedBy>
  <cp:revision>8</cp:revision>
  <dcterms:created xsi:type="dcterms:W3CDTF">2022-09-09T15:36:26Z</dcterms:created>
  <dcterms:modified xsi:type="dcterms:W3CDTF">2023-03-09T12:22:36Z</dcterms:modified>
</cp:coreProperties>
</file>