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3" r:id="rId4"/>
    <p:sldId id="270" r:id="rId5"/>
    <p:sldId id="271" r:id="rId6"/>
    <p:sldId id="258" r:id="rId7"/>
    <p:sldId id="268" r:id="rId8"/>
    <p:sldId id="266" r:id="rId9"/>
    <p:sldId id="272" r:id="rId10"/>
    <p:sldId id="260" r:id="rId11"/>
    <p:sldId id="265" r:id="rId12"/>
    <p:sldId id="262" r:id="rId13"/>
    <p:sldId id="269" r:id="rId14"/>
    <p:sldId id="264" r:id="rId15"/>
    <p:sldId id="273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44" autoAdjust="0"/>
  </p:normalViewPr>
  <p:slideViewPr>
    <p:cSldViewPr snapToGrid="0">
      <p:cViewPr varScale="1">
        <p:scale>
          <a:sx n="63" d="100"/>
          <a:sy n="63" d="100"/>
        </p:scale>
        <p:origin x="2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C18E1-D3DA-4113-B822-9693F6AF422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F8885-5FE1-43FC-8D46-2AF53D59D9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4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November 2020 (City of Edinburgh)– </a:t>
            </a:r>
          </a:p>
          <a:p>
            <a:r>
              <a:rPr lang="en-GB" dirty="0"/>
              <a:t>P1 	Reading - 79%		Writing – 77%     	L+T – 83%		Numeracy – 81%</a:t>
            </a:r>
          </a:p>
          <a:p>
            <a:r>
              <a:rPr lang="en-GB" dirty="0"/>
              <a:t>P4	Reading – 75%	Writing – 70%		L+T – 86%		Numeracy – 75%</a:t>
            </a:r>
          </a:p>
          <a:p>
            <a:r>
              <a:rPr lang="en-GB" dirty="0"/>
              <a:t>P7	Reading – 81%	Writing – 76%		L+T – 86%		Numeracy – 77%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F8885-5FE1-43FC-8D46-2AF53D59D9E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540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40E6-2EB6-4AF4-B157-E465B87F9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C230D-743F-4845-B09D-0EB41D432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D9002-FFA1-4697-86B6-2C4CECD1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E072A-3736-4A52-B8A6-8A78A514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8DA3A-D403-4999-9C4E-8FC6133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52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1B604-503A-449F-926A-9E180B27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2E340-6EDE-46DE-A5A0-D2F9D0DCC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756DA-6DB4-4D95-BB79-6BC3966F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D5640-1D2F-41FC-AB43-06B56FE8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EBF44-C3A1-4346-A146-C543E233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4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9C921-6EB7-40C6-A071-1CCFF1B58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F476A-FC21-4A8A-99A6-1C1D0C91C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4DBE2-422A-4E2F-AF45-89C56C269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D3CC9-46E9-45FF-819E-72C7617A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4019-A91A-4698-9FD8-D74F029F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7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69312-1C1C-45AC-BA14-C0F9C9C5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13309-9B1C-4483-A987-FB07139C6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BF341-C4E2-4312-9BCD-C945A280F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12F95-9BE6-425B-81B3-F41BE50B2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EEA86-A90B-44DF-AD92-4911E9C8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29B10-156E-49A8-A1F7-AF6BFB02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0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FEBD-A280-4D76-BF24-AA0779B6E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653AA-9BF9-4A3B-9555-E86EF8280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7FB6C-5D90-4CDA-A8C2-AF74F4F6C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57117-AF68-4A9F-A139-439B9BC6B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B3B43-9F1D-44F3-B001-64BE7A322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870B8-A8F5-4519-8F72-603170C7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E1ADF-9450-45A5-86DE-AB9C7139B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0500D-A81F-4CAD-A47F-6389F3ED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19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DFE3-3FF8-4BBD-82A2-6F2899E0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1A0BB-97F3-4103-8C54-B5E8DF37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41A7A-F591-44EE-9615-55D37013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F9EA0-10E3-4EA9-B1A1-45C0DF92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260EF-2E2B-4DC1-8762-2F9DECDE5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D8EE1-F286-4740-A7C0-2883B0CE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CDCDA-C626-4E09-A036-B4739D2E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06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599D-ACBA-4B5B-ACF9-51B9D309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F19E7-A259-4D98-BF72-A6663FC79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1F0B9-6FE4-4624-BE36-B6B50F99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6DAF1-FF57-4B62-8835-C6DD308F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23976-5B80-4116-AA1D-61FA41A8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4088F-0E5C-424F-8D74-E983F507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5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A985-BA83-42B9-B320-C8861092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1DFDC9-B2C0-4CCC-9704-71748BEA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D6EE8-74E3-48B6-930C-7315631E0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D19D8-3783-4B96-8AA4-61E8326B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7C127-6DAE-478C-A783-D91D8E35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D4973-F3AD-4E53-AD55-67E384A9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8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4787-E8A0-41C1-912F-1E3E6702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9C1F3-204C-4436-919A-D3F45A017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4D884-0701-4A8D-A751-02EB7C55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36DEE-5263-4CA4-8069-9280DF1C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CCC32-6F36-47A2-8940-C0AF1B26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36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FD4FC-172E-4326-94FE-3CE7D8B25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B9E51-C0E0-4ABE-ABCC-68988F14E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E26B9-8D6F-40F5-B854-5C91C7C5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E901-FAA5-486D-9D4E-005D1F28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B7A8-E7B4-4A04-85D2-B6864B9C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3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BA99B-6BEE-487A-8314-E36D2E97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EEF5E-DFD3-4EC4-B69B-76DC01934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F926C-33FB-4618-9542-5495845BA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A89B2-F0CC-4845-94B0-540F8AF73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A9152-7542-4F13-A886-C360BD007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2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Berlin Sans FB" panose="020E0602020502020306" pitchFamily="34" charset="0"/>
              </a:rPr>
              <a:t>Parent Council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Head Teacher’s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393" y="1778447"/>
            <a:ext cx="9144000" cy="742240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Wednesday, 22</a:t>
            </a:r>
            <a:r>
              <a:rPr lang="en-GB" sz="4000" baseline="30000" dirty="0">
                <a:latin typeface="Berlin Sans FB" panose="020E0602020502020306" pitchFamily="34" charset="0"/>
              </a:rPr>
              <a:t>nd</a:t>
            </a:r>
            <a:r>
              <a:rPr lang="en-GB" sz="4000" dirty="0">
                <a:latin typeface="Berlin Sans FB" panose="020E0602020502020306" pitchFamily="34" charset="0"/>
              </a:rPr>
              <a:t> February</a:t>
            </a:r>
          </a:p>
        </p:txBody>
      </p:sp>
      <p:pic>
        <p:nvPicPr>
          <p:cNvPr id="4" name="Picture 2" descr="Hey Listen Donald Duck GIF - Hey Listen Donald Duck Come Here - Discover &amp;  Share GIFs">
            <a:extLst>
              <a:ext uri="{FF2B5EF4-FFF2-40B4-BE49-F238E27FC236}">
                <a16:creationId xmlns:a16="http://schemas.microsoft.com/office/drawing/2014/main" id="{23EA358A-433D-B516-8094-0E241FBFA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" y="2686760"/>
            <a:ext cx="474345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port Cards / Grades - Glasbergen Cartoon Service">
            <a:extLst>
              <a:ext uri="{FF2B5EF4-FFF2-40B4-BE49-F238E27FC236}">
                <a16:creationId xmlns:a16="http://schemas.microsoft.com/office/drawing/2014/main" id="{04529111-47D4-9C47-97A1-A12FF3024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9302" r="9665" b="4681"/>
          <a:stretch/>
        </p:blipFill>
        <p:spPr bwMode="auto">
          <a:xfrm>
            <a:off x="6867525" y="2686760"/>
            <a:ext cx="505968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7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381" y="2499360"/>
            <a:ext cx="6031819" cy="2773680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P4M – Andrew Gardner leading class in the absence of Sarah Mitchell.  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Budget cover is tight.</a:t>
            </a:r>
          </a:p>
          <a:p>
            <a:pPr marL="0" indent="0">
              <a:buNone/>
            </a:pPr>
            <a:endParaRPr lang="en-GB" sz="4000" dirty="0">
              <a:latin typeface="Berlin Sans FB" panose="020E0602020502020306" pitchFamily="34" charset="0"/>
            </a:endParaRPr>
          </a:p>
        </p:txBody>
      </p:sp>
      <p:pic>
        <p:nvPicPr>
          <p:cNvPr id="10242" name="Picture 2" descr="Animated illustration of an owl teacher | UGOKAWA">
            <a:extLst>
              <a:ext uri="{FF2B5EF4-FFF2-40B4-BE49-F238E27FC236}">
                <a16:creationId xmlns:a16="http://schemas.microsoft.com/office/drawing/2014/main" id="{19A3702C-FF79-694E-D27F-A11C1FB2D17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80" y="1517174"/>
            <a:ext cx="4659789" cy="465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22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 Changes coming…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19" y="1253588"/>
            <a:ext cx="6445921" cy="4835843"/>
          </a:xfrm>
        </p:spPr>
        <p:txBody>
          <a:bodyPr>
            <a:normAutofit fontScale="92500" lnSpcReduction="20000"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Steven Smith – new Business Manager – is starting with us on 13</a:t>
            </a:r>
            <a:r>
              <a:rPr lang="en-GB" sz="4000" baseline="30000" dirty="0">
                <a:latin typeface="Berlin Sans FB" panose="020E0602020502020306" pitchFamily="34" charset="0"/>
              </a:rPr>
              <a:t>th</a:t>
            </a:r>
            <a:r>
              <a:rPr lang="en-GB" sz="4000" dirty="0">
                <a:latin typeface="Berlin Sans FB" panose="020E0602020502020306" pitchFamily="34" charset="0"/>
              </a:rPr>
              <a:t> March.  Aimee Gerrard has been filling in as Acting Business Manager.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PSA – vacancy still not filled. 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Jo Palfrey is retiring at the end of this term – Easter.  An email has gone out to P2P parents and carers.</a:t>
            </a:r>
          </a:p>
          <a:p>
            <a:endParaRPr lang="en-GB" sz="4000" dirty="0">
              <a:latin typeface="Berlin Sans FB" panose="020E0602020502020306" pitchFamily="34" charset="0"/>
            </a:endParaRPr>
          </a:p>
        </p:txBody>
      </p:sp>
      <p:pic>
        <p:nvPicPr>
          <p:cNvPr id="2050" name="Picture 2" descr="We Fear Change GIFs | Tenor">
            <a:extLst>
              <a:ext uri="{FF2B5EF4-FFF2-40B4-BE49-F238E27FC236}">
                <a16:creationId xmlns:a16="http://schemas.microsoft.com/office/drawing/2014/main" id="{A9F3EBA6-C2A5-9836-EE2C-2AF99EE5B6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211" y="1622682"/>
            <a:ext cx="4893469" cy="48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dness Cartoon Animated | The Parody Wiki | Fandom">
            <a:extLst>
              <a:ext uri="{FF2B5EF4-FFF2-40B4-BE49-F238E27FC236}">
                <a16:creationId xmlns:a16="http://schemas.microsoft.com/office/drawing/2014/main" id="{C3BCE1D0-25E4-6F4D-A53D-A189806AA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37" y="5013960"/>
            <a:ext cx="1248483" cy="172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96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Budget and Staffing 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School dropping by a class next session and falling below 400 pupils.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Significant impact on school budget.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‘Extras’ have to be carefully considered</a:t>
            </a:r>
          </a:p>
          <a:p>
            <a:endParaRPr lang="en-GB" sz="3200" dirty="0">
              <a:latin typeface="Berlin Sans FB" panose="020E0602020502020306" pitchFamily="34" charset="0"/>
            </a:endParaRPr>
          </a:p>
          <a:p>
            <a:endParaRPr lang="en-GB" sz="3200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8194" name="Picture 2" descr="Poets&amp;Quants - Covid-19 Sparks B-School Budget Cuts: Survey">
            <a:extLst>
              <a:ext uri="{FF2B5EF4-FFF2-40B4-BE49-F238E27FC236}">
                <a16:creationId xmlns:a16="http://schemas.microsoft.com/office/drawing/2014/main" id="{654E879C-0EF3-3B25-2903-A139EB09530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381" y="2113280"/>
            <a:ext cx="5490419" cy="335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88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COSD – Cost of the School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825625"/>
            <a:ext cx="6019800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We must keep costs to a minimum – zero where possible.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Free school meals means those with Free School Meals Entitlement are not applying.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This affects the amount of budget allocated to the school.</a:t>
            </a:r>
          </a:p>
          <a:p>
            <a:endParaRPr lang="en-GB" sz="3200" dirty="0">
              <a:latin typeface="Berlin Sans FB" panose="020E0602020502020306" pitchFamily="34" charset="0"/>
            </a:endParaRPr>
          </a:p>
          <a:p>
            <a:endParaRPr lang="en-GB" sz="3200" dirty="0">
              <a:latin typeface="Berlin Sans FB" panose="020E0602020502020306" pitchFamily="34" charset="0"/>
            </a:endParaRPr>
          </a:p>
          <a:p>
            <a:endParaRPr lang="en-GB" sz="3200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9218" name="Picture 2" descr="9 (Fun) Activities to Try on the First Day of the School - LEAD School">
            <a:extLst>
              <a:ext uri="{FF2B5EF4-FFF2-40B4-BE49-F238E27FC236}">
                <a16:creationId xmlns:a16="http://schemas.microsoft.com/office/drawing/2014/main" id="{553927E0-7D37-7C0A-167C-5CCE19AE9ED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07" y="1971674"/>
            <a:ext cx="5381413" cy="302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71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latin typeface="Berlin Sans FB" panose="020E0602020502020306" pitchFamily="34" charset="0"/>
              </a:rPr>
              <a:t>Christmas/Winter Events were a big success – Panto in particular</a:t>
            </a:r>
          </a:p>
          <a:p>
            <a:r>
              <a:rPr lang="en-GB" dirty="0">
                <a:latin typeface="Berlin Sans FB" panose="020E0602020502020306" pitchFamily="34" charset="0"/>
              </a:rPr>
              <a:t>Whole school service in St Columba’s Church</a:t>
            </a:r>
          </a:p>
          <a:p>
            <a:r>
              <a:rPr lang="en-GB" dirty="0">
                <a:latin typeface="Berlin Sans FB" panose="020E0602020502020306" pitchFamily="34" charset="0"/>
              </a:rPr>
              <a:t>New format for Reporting to Parents has been in consultation</a:t>
            </a:r>
          </a:p>
          <a:p>
            <a:r>
              <a:rPr lang="en-GB" dirty="0">
                <a:latin typeface="Berlin Sans FB" panose="020E0602020502020306" pitchFamily="34" charset="0"/>
              </a:rPr>
              <a:t>Teaching staff taking a closer look at reading and how it is taught in our school.</a:t>
            </a:r>
          </a:p>
          <a:p>
            <a:r>
              <a:rPr lang="en-GB" dirty="0">
                <a:latin typeface="Berlin Sans FB" panose="020E0602020502020306" pitchFamily="34" charset="0"/>
              </a:rPr>
              <a:t>Wider Achievements are being celebrated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4098" name="Picture 2" descr="Busy GIFs | Tenor">
            <a:extLst>
              <a:ext uri="{FF2B5EF4-FFF2-40B4-BE49-F238E27FC236}">
                <a16:creationId xmlns:a16="http://schemas.microsoft.com/office/drawing/2014/main" id="{08307B2A-A29C-8B75-921A-221D79A81E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" y="1315208"/>
            <a:ext cx="4268843" cy="426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9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erlin Sans FB" panose="020E0602020502020306" pitchFamily="34" charset="0"/>
              </a:rPr>
              <a:t>Gaelic Football, swimming, judo, cycling…</a:t>
            </a:r>
          </a:p>
          <a:p>
            <a:r>
              <a:rPr lang="en-GB" dirty="0">
                <a:latin typeface="Berlin Sans FB" panose="020E0602020502020306" pitchFamily="34" charset="0"/>
              </a:rPr>
              <a:t>P6 Trip to Sky Up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Blackhall Blether Podcast is firmly established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P7 Camp to </a:t>
            </a:r>
            <a:r>
              <a:rPr lang="en-GB" sz="2800" dirty="0" err="1">
                <a:latin typeface="Berlin Sans FB" panose="020E0602020502020306" pitchFamily="34" charset="0"/>
              </a:rPr>
              <a:t>Lagganlia</a:t>
            </a:r>
            <a:r>
              <a:rPr lang="en-GB" sz="2800" dirty="0">
                <a:latin typeface="Berlin Sans FB" panose="020E0602020502020306" pitchFamily="34" charset="0"/>
              </a:rPr>
              <a:t> was amazing!</a:t>
            </a:r>
          </a:p>
          <a:p>
            <a:r>
              <a:rPr lang="en-GB" dirty="0">
                <a:latin typeface="Berlin Sans FB" panose="020E0602020502020306" pitchFamily="34" charset="0"/>
              </a:rPr>
              <a:t>Transition events continue for P7 pupils:  Maths development and activities</a:t>
            </a:r>
            <a:endParaRPr lang="en-GB" sz="2800" dirty="0">
              <a:latin typeface="Berlin Sans FB" panose="020E0602020502020306" pitchFamily="34" charset="0"/>
            </a:endParaRP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11268" name="Picture 4" descr="cool zoo pandas gif">
            <a:extLst>
              <a:ext uri="{FF2B5EF4-FFF2-40B4-BE49-F238E27FC236}">
                <a16:creationId xmlns:a16="http://schemas.microsoft.com/office/drawing/2014/main" id="{84FBB67C-01BF-B247-4235-D94CFBB701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" y="1620320"/>
            <a:ext cx="4567555" cy="437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719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And coming up…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March Happiness Challenge!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World Book Week/Day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Parents/Carers in to share learning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Farm to Food Visitors!  Coming to a field near us..!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Rights Respecting Schools Silver Award evaluation</a:t>
            </a:r>
          </a:p>
        </p:txBody>
      </p:sp>
      <p:pic>
        <p:nvPicPr>
          <p:cNvPr id="3074" name="Picture 2" descr="Exciting Things Are Happening GIF - Exciting Things Are Happening -  Discover &amp; Share GIFs">
            <a:extLst>
              <a:ext uri="{FF2B5EF4-FFF2-40B4-BE49-F238E27FC236}">
                <a16:creationId xmlns:a16="http://schemas.microsoft.com/office/drawing/2014/main" id="{706FB0DF-BC1F-DBE9-A8A5-AEDC3DC4333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965255"/>
            <a:ext cx="4572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6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And coming up…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Attainment meetings with staff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Tricky Ricky Magic Show P1-3 (PSA) 8</a:t>
            </a:r>
            <a:r>
              <a:rPr lang="en-GB" sz="3600" baseline="30000" dirty="0">
                <a:latin typeface="Berlin Sans FB" panose="020E0602020502020306" pitchFamily="34" charset="0"/>
              </a:rPr>
              <a:t>th</a:t>
            </a:r>
            <a:r>
              <a:rPr lang="en-GB" sz="3600" dirty="0">
                <a:latin typeface="Berlin Sans FB" panose="020E0602020502020306" pitchFamily="34" charset="0"/>
              </a:rPr>
              <a:t> March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Shared Classroom Experience – staff groups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Parent Consultations – 21</a:t>
            </a:r>
            <a:r>
              <a:rPr lang="en-GB" sz="3600" baseline="30000" dirty="0">
                <a:latin typeface="Berlin Sans FB" panose="020E0602020502020306" pitchFamily="34" charset="0"/>
              </a:rPr>
              <a:t>st</a:t>
            </a:r>
            <a:r>
              <a:rPr lang="en-GB" sz="3600" dirty="0">
                <a:latin typeface="Berlin Sans FB" panose="020E0602020502020306" pitchFamily="34" charset="0"/>
              </a:rPr>
              <a:t> and 23</a:t>
            </a:r>
            <a:r>
              <a:rPr lang="en-GB" sz="3600" baseline="30000" dirty="0">
                <a:latin typeface="Berlin Sans FB" panose="020E0602020502020306" pitchFamily="34" charset="0"/>
              </a:rPr>
              <a:t>rd</a:t>
            </a:r>
            <a:r>
              <a:rPr lang="en-GB" sz="3600" dirty="0">
                <a:latin typeface="Berlin Sans FB" panose="020E0602020502020306" pitchFamily="34" charset="0"/>
              </a:rPr>
              <a:t> March</a:t>
            </a: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3074" name="Picture 2" descr="Exciting Things Are Happening GIF - Exciting Things Are Happening -  Discover &amp; Share GIFs">
            <a:extLst>
              <a:ext uri="{FF2B5EF4-FFF2-40B4-BE49-F238E27FC236}">
                <a16:creationId xmlns:a16="http://schemas.microsoft.com/office/drawing/2014/main" id="{706FB0DF-BC1F-DBE9-A8A5-AEDC3DC4333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965255"/>
            <a:ext cx="4572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190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Building and Surrounds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89788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>
                <a:latin typeface="Berlin Sans FB" panose="020E0602020502020306" pitchFamily="34" charset="0"/>
              </a:rPr>
              <a:t>Decking removed from front of school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Pupil Council are tasked with collating ideas and plans (grants are available)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Astro plans are ongoing.  </a:t>
            </a:r>
          </a:p>
          <a:p>
            <a:endParaRPr lang="en-GB" sz="2800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5122" name="Picture 2" descr="Gardens GIFs | Tenor">
            <a:extLst>
              <a:ext uri="{FF2B5EF4-FFF2-40B4-BE49-F238E27FC236}">
                <a16:creationId xmlns:a16="http://schemas.microsoft.com/office/drawing/2014/main" id="{3E2D80B1-FA3A-53BB-8CB0-EA006E7D30D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" y="1096445"/>
            <a:ext cx="3714750" cy="55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90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Attendance linked to Attainment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Focus on attendance continues across the authority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Whether or not an absence is “authorised,” it is still marked as an absence.</a:t>
            </a:r>
          </a:p>
          <a:p>
            <a:endParaRPr lang="en-GB" dirty="0"/>
          </a:p>
        </p:txBody>
      </p:sp>
      <p:pic>
        <p:nvPicPr>
          <p:cNvPr id="6146" name="Picture 2" descr="Back-To-School-Gif | Travis Heights Elementary School PTA">
            <a:extLst>
              <a:ext uri="{FF2B5EF4-FFF2-40B4-BE49-F238E27FC236}">
                <a16:creationId xmlns:a16="http://schemas.microsoft.com/office/drawing/2014/main" id="{9D8CF293-5E88-07B1-E4B1-5EF0942D4B1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730" y="1618059"/>
            <a:ext cx="4766469" cy="476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783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" y="104100"/>
            <a:ext cx="10515600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Improvement Plan Priorities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Working Parties;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347" y="1429663"/>
            <a:ext cx="5804453" cy="47473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sz="3100" dirty="0">
                <a:latin typeface="Berlin Sans FB" panose="020E0602020502020306" pitchFamily="34" charset="0"/>
              </a:rPr>
              <a:t>Spelling – resources and policy – improvements are being noted by staff and pupils.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Reading – resources and strategies for teaching skills being reviewed at this week’s CAT (Collegiate Activity Time) session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Written Report Format – parents and carers consulted.  Final formats being agreed and drafted.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A60BE-10BD-4704-9437-085073575A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429663"/>
            <a:ext cx="4641133" cy="4519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034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" y="104100"/>
            <a:ext cx="10515600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Improvement Plan Priorities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Working Parties;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347" y="1429663"/>
            <a:ext cx="5804453" cy="4747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sz="3100" dirty="0">
                <a:latin typeface="Berlin Sans FB" panose="020E0602020502020306" pitchFamily="34" charset="0"/>
              </a:rPr>
              <a:t>Continuing with Learning Cluster Improvement Plan – using Formative Assessment and Data to improve learning and teaching.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7170" name="Picture 2" descr="Talk-data-to-me GIFs - Get the best GIF on GIPHY">
            <a:extLst>
              <a:ext uri="{FF2B5EF4-FFF2-40B4-BE49-F238E27FC236}">
                <a16:creationId xmlns:a16="http://schemas.microsoft.com/office/drawing/2014/main" id="{2C3B342A-C4FC-7AE4-F6AC-A7621BEF3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0" y="142966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33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152400"/>
            <a:ext cx="5019261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Finance Committee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28" y="1855305"/>
            <a:ext cx="5536097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Finance Committee has now met twice.</a:t>
            </a:r>
          </a:p>
          <a:p>
            <a:pPr marL="0" lvl="0" indent="0">
              <a:buNone/>
            </a:pPr>
            <a:r>
              <a:rPr lang="en-GB" dirty="0">
                <a:latin typeface="Berlin Sans FB" panose="020E0602020502020306" pitchFamily="34" charset="0"/>
                <a:ea typeface="Times New Roman" panose="02020603050405020304" pitchFamily="18" charset="0"/>
              </a:rPr>
              <a:t>Many thanks to Sine Munro</a:t>
            </a:r>
          </a:p>
          <a:p>
            <a:pPr marL="0" lvl="0" indent="0">
              <a:buNone/>
            </a:pP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Planned spending on resources</a:t>
            </a:r>
          </a:p>
          <a:p>
            <a:pPr marL="0" lvl="0" indent="0">
              <a:buNone/>
            </a:pP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Sine sourced a possible grant application for fron</a:t>
            </a:r>
            <a:r>
              <a:rPr lang="en-GB" dirty="0">
                <a:latin typeface="Berlin Sans FB" panose="020E0602020502020306" pitchFamily="34" charset="0"/>
                <a:ea typeface="Times New Roman" panose="02020603050405020304" pitchFamily="18" charset="0"/>
              </a:rPr>
              <a:t>t of school improvements.</a:t>
            </a:r>
            <a:endParaRPr lang="en-GB" dirty="0">
              <a:effectLst/>
              <a:latin typeface="Berlin Sans FB" panose="020E0602020502020306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dirty="0">
              <a:effectLst/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1026" name="Picture 2" descr="Financial services panel by Panelbase">
            <a:extLst>
              <a:ext uri="{FF2B5EF4-FFF2-40B4-BE49-F238E27FC236}">
                <a16:creationId xmlns:a16="http://schemas.microsoft.com/office/drawing/2014/main" id="{A7724495-32E8-45B1-8806-1125AE71E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25" y="2438400"/>
            <a:ext cx="6206334" cy="252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582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Need to know what’s happening?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Weekly school newsletter is a good place to start…</a:t>
            </a: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BB2F22-957F-5326-ECCA-E546C77B2B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8530" y="1061182"/>
            <a:ext cx="3986213" cy="566013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99D9F4-0FFF-A5CB-5B65-836FF26CB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843" y="1119890"/>
            <a:ext cx="3877106" cy="5542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B36B03-4718-DFA4-FABB-E8E388EF0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127" y="1102825"/>
            <a:ext cx="3877106" cy="55768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30DADE-6900-D6C2-3F83-484479B92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465" y="1061182"/>
            <a:ext cx="3820172" cy="55427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F6ABC6-4FA2-5E46-7F1D-49D63E3A3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5510" y="1061182"/>
            <a:ext cx="3802001" cy="54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3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Berlin Sans FB" panose="020E0602020502020306" pitchFamily="34" charset="0"/>
              </a:rPr>
              <a:t>Attainment Data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C44C62-395A-46AB-908C-77686230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931443"/>
              </p:ext>
            </p:extLst>
          </p:nvPr>
        </p:nvGraphicFramePr>
        <p:xfrm>
          <a:off x="337613" y="2222695"/>
          <a:ext cx="11429842" cy="3291837"/>
        </p:xfrm>
        <a:graphic>
          <a:graphicData uri="http://schemas.openxmlformats.org/drawingml/2006/table">
            <a:tbl>
              <a:tblPr/>
              <a:tblGrid>
                <a:gridCol w="881588">
                  <a:extLst>
                    <a:ext uri="{9D8B030D-6E8A-4147-A177-3AD203B41FA5}">
                      <a16:colId xmlns:a16="http://schemas.microsoft.com/office/drawing/2014/main" val="4016882871"/>
                    </a:ext>
                  </a:extLst>
                </a:gridCol>
                <a:gridCol w="1260276">
                  <a:extLst>
                    <a:ext uri="{9D8B030D-6E8A-4147-A177-3AD203B41FA5}">
                      <a16:colId xmlns:a16="http://schemas.microsoft.com/office/drawing/2014/main" val="2763727298"/>
                    </a:ext>
                  </a:extLst>
                </a:gridCol>
                <a:gridCol w="866440">
                  <a:extLst>
                    <a:ext uri="{9D8B030D-6E8A-4147-A177-3AD203B41FA5}">
                      <a16:colId xmlns:a16="http://schemas.microsoft.com/office/drawing/2014/main" val="981295940"/>
                    </a:ext>
                  </a:extLst>
                </a:gridCol>
                <a:gridCol w="947227">
                  <a:extLst>
                    <a:ext uri="{9D8B030D-6E8A-4147-A177-3AD203B41FA5}">
                      <a16:colId xmlns:a16="http://schemas.microsoft.com/office/drawing/2014/main" val="177450405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72171789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894799292"/>
                    </a:ext>
                  </a:extLst>
                </a:gridCol>
                <a:gridCol w="868964">
                  <a:extLst>
                    <a:ext uri="{9D8B030D-6E8A-4147-A177-3AD203B41FA5}">
                      <a16:colId xmlns:a16="http://schemas.microsoft.com/office/drawing/2014/main" val="3711903575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3087889767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1277824826"/>
                    </a:ext>
                  </a:extLst>
                </a:gridCol>
                <a:gridCol w="805851">
                  <a:extLst>
                    <a:ext uri="{9D8B030D-6E8A-4147-A177-3AD203B41FA5}">
                      <a16:colId xmlns:a16="http://schemas.microsoft.com/office/drawing/2014/main" val="64479488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3801527409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1032024675"/>
                    </a:ext>
                  </a:extLst>
                </a:gridCol>
              </a:tblGrid>
              <a:tr h="88366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Stage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Tracking Period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63010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80.85%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19.15%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95.74%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85.11%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58479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98357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75.93%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94.44%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6101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77.19%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92.98%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348763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88.31%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83.12%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96.10%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85.71%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41559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84.62%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16182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P7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0842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58398B4-1DF7-49E2-8AA3-F6B635DB3E05}"/>
              </a:ext>
            </a:extLst>
          </p:cNvPr>
          <p:cNvSpPr txBox="1">
            <a:spLocks/>
          </p:cNvSpPr>
          <p:nvPr/>
        </p:nvSpPr>
        <p:spPr>
          <a:xfrm>
            <a:off x="337613" y="1343468"/>
            <a:ext cx="10515600" cy="744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latin typeface="Berlin Sans FB" panose="020E0602020502020306" pitchFamily="34" charset="0"/>
              </a:rPr>
              <a:t>We have to submit figures in November, March and May.  </a:t>
            </a:r>
          </a:p>
        </p:txBody>
      </p:sp>
    </p:spTree>
    <p:extLst>
      <p:ext uri="{BB962C8B-B14F-4D97-AF65-F5344CB8AC3E}">
        <p14:creationId xmlns:p14="http://schemas.microsoft.com/office/powerpoint/2010/main" val="377088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</TotalTime>
  <Words>795</Words>
  <Application>Microsoft Office PowerPoint</Application>
  <PresentationFormat>Widescreen</PresentationFormat>
  <Paragraphs>170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Berlin Sans FB</vt:lpstr>
      <vt:lpstr>Calibri</vt:lpstr>
      <vt:lpstr>Calibri Light</vt:lpstr>
      <vt:lpstr>Office Theme</vt:lpstr>
      <vt:lpstr>Parent Council Head Teacher’s Report</vt:lpstr>
      <vt:lpstr>Staffing</vt:lpstr>
      <vt:lpstr>Staffing Changes coming…</vt:lpstr>
      <vt:lpstr>Budget and Staffing Projection</vt:lpstr>
      <vt:lpstr>COSD – Cost of the School Day</vt:lpstr>
      <vt:lpstr>School update</vt:lpstr>
      <vt:lpstr>School update</vt:lpstr>
      <vt:lpstr>And coming up…</vt:lpstr>
      <vt:lpstr>And coming up…</vt:lpstr>
      <vt:lpstr>School Building and Surrounds</vt:lpstr>
      <vt:lpstr>Attendance linked to Attainment</vt:lpstr>
      <vt:lpstr>School Improvement Plan Priorities Working Parties;</vt:lpstr>
      <vt:lpstr>School Improvement Plan Priorities Working Parties;</vt:lpstr>
      <vt:lpstr>Finance Committee</vt:lpstr>
      <vt:lpstr>Need to know what’s happening?</vt:lpstr>
      <vt:lpstr>Attainment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Council Head Teacher’s Report</dc:title>
  <dc:creator>Kirsty Martin</dc:creator>
  <cp:lastModifiedBy>Kirsty Martin</cp:lastModifiedBy>
  <cp:revision>11</cp:revision>
  <dcterms:created xsi:type="dcterms:W3CDTF">2022-09-09T15:36:26Z</dcterms:created>
  <dcterms:modified xsi:type="dcterms:W3CDTF">2023-03-09T12:21:36Z</dcterms:modified>
</cp:coreProperties>
</file>