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3" r:id="rId4"/>
    <p:sldId id="258" r:id="rId5"/>
    <p:sldId id="266" r:id="rId6"/>
    <p:sldId id="260" r:id="rId7"/>
    <p:sldId id="265" r:id="rId8"/>
    <p:sldId id="261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D726DF-745E-4E73-B183-FB3EC4C29F99}" v="3" dt="2022-11-28T14:46:53.9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244" autoAdjust="0"/>
  </p:normalViewPr>
  <p:slideViewPr>
    <p:cSldViewPr snapToGrid="0">
      <p:cViewPr varScale="1">
        <p:scale>
          <a:sx n="63" d="100"/>
          <a:sy n="63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C18E1-D3DA-4113-B822-9693F6AF422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F8885-5FE1-43FC-8D46-2AF53D59D9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40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November 2020 (City of Edinburgh)– </a:t>
            </a:r>
          </a:p>
          <a:p>
            <a:r>
              <a:rPr lang="en-GB" dirty="0"/>
              <a:t>P1 	Reading - 79%		Writing – 77%     	L+T – 83%		Numeracy – 81%</a:t>
            </a:r>
          </a:p>
          <a:p>
            <a:r>
              <a:rPr lang="en-GB" dirty="0"/>
              <a:t>P4	Reading – 75%	Writing – 70%		L+T – 86%		Numeracy – 75%</a:t>
            </a:r>
          </a:p>
          <a:p>
            <a:r>
              <a:rPr lang="en-GB" dirty="0"/>
              <a:t>P7	Reading – 81%	Writing – 76%		L+T – 86%		Numeracy – 77%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F8885-5FE1-43FC-8D46-2AF53D59D9E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540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B40E6-2EB6-4AF4-B157-E465B87F9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C230D-743F-4845-B09D-0EB41D432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D9002-FFA1-4697-86B6-2C4CECD16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E072A-3736-4A52-B8A6-8A78A514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8DA3A-D403-4999-9C4E-8FC6133F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524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1B604-503A-449F-926A-9E180B27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2E340-6EDE-46DE-A5A0-D2F9D0DCC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756DA-6DB4-4D95-BB79-6BC3966F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D5640-1D2F-41FC-AB43-06B56FE82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EBF44-C3A1-4346-A146-C543E233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94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9C921-6EB7-40C6-A071-1CCFF1B58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F476A-FC21-4A8A-99A6-1C1D0C91C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4DBE2-422A-4E2F-AF45-89C56C269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D3CC9-46E9-45FF-819E-72C7617A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F4019-A91A-4698-9FD8-D74F029F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7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69312-1C1C-45AC-BA14-C0F9C9C5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13309-9B1C-4483-A987-FB07139C6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BF341-C4E2-4312-9BCD-C945A280F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12F95-9BE6-425B-81B3-F41BE50B2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EEA86-A90B-44DF-AD92-4911E9C8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29B10-156E-49A8-A1F7-AF6BFB02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00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3FEBD-A280-4D76-BF24-AA0779B6E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653AA-9BF9-4A3B-9555-E86EF8280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7FB6C-5D90-4CDA-A8C2-AF74F4F6C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957117-AF68-4A9F-A139-439B9BC6B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EB3B43-9F1D-44F3-B001-64BE7A322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870B8-A8F5-4519-8F72-603170C7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E1ADF-9450-45A5-86DE-AB9C7139B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0500D-A81F-4CAD-A47F-6389F3ED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19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DFE3-3FF8-4BBD-82A2-6F2899E0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1A0BB-97F3-4103-8C54-B5E8DF37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41A7A-F591-44EE-9615-55D37013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F9EA0-10E3-4EA9-B1A1-45C0DF92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8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260EF-2E2B-4DC1-8762-2F9DECDE5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D8EE1-F286-4740-A7C0-2883B0CEC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CDCDA-C626-4E09-A036-B4739D2EA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06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0599D-ACBA-4B5B-ACF9-51B9D309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F19E7-A259-4D98-BF72-A6663FC79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1F0B9-6FE4-4624-BE36-B6B50F99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6DAF1-FF57-4B62-8835-C6DD308F5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23976-5B80-4116-AA1D-61FA41A8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4088F-0E5C-424F-8D74-E983F507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55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8A985-BA83-42B9-B320-C8861092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1DFDC9-B2C0-4CCC-9704-71748BEA9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D6EE8-74E3-48B6-930C-7315631E0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D19D8-3783-4B96-8AA4-61E8326B0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7C127-6DAE-478C-A783-D91D8E35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D4973-F3AD-4E53-AD55-67E384A92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98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4787-E8A0-41C1-912F-1E3E6702E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39C1F3-204C-4436-919A-D3F45A017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4D884-0701-4A8D-A751-02EB7C55F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36DEE-5263-4CA4-8069-9280DF1C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CCC32-6F36-47A2-8940-C0AF1B26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36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9FD4FC-172E-4326-94FE-3CE7D8B25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B9E51-C0E0-4ABE-ABCC-68988F14E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E26B9-8D6F-40F5-B854-5C91C7C5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3E901-FAA5-486D-9D4E-005D1F28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AB7A8-E7B4-4A04-85D2-B6864B9C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37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FBA99B-6BEE-487A-8314-E36D2E97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EEF5E-DFD3-4EC4-B69B-76DC01934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F926C-33FB-4618-9542-5495845BA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80B9-9C97-4C18-8C77-CC2CD5D346A6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A89B2-F0CC-4845-94B0-540F8AF73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A9152-7542-4F13-A886-C360BD007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C2B6-CE72-4043-B321-434890EBD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74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8692"/>
            <a:ext cx="9144000" cy="238760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Parent Council</a:t>
            </a:r>
            <a:br>
              <a:rPr lang="en-GB" dirty="0">
                <a:latin typeface="Berlin Sans FB" panose="020E0602020502020306" pitchFamily="34" charset="0"/>
              </a:rPr>
            </a:br>
            <a:r>
              <a:rPr lang="en-GB" dirty="0">
                <a:latin typeface="Berlin Sans FB" panose="020E0602020502020306" pitchFamily="34" charset="0"/>
              </a:rPr>
              <a:t>Head Teacher’s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113" y="2686760"/>
            <a:ext cx="9144000" cy="1655762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Wednesday, 30</a:t>
            </a:r>
            <a:r>
              <a:rPr lang="en-GB" sz="4000" baseline="30000" dirty="0">
                <a:latin typeface="Berlin Sans FB" panose="020E0602020502020306" pitchFamily="34" charset="0"/>
              </a:rPr>
              <a:t>th</a:t>
            </a:r>
            <a:r>
              <a:rPr lang="en-GB" sz="4000" dirty="0">
                <a:latin typeface="Berlin Sans FB" panose="020E0602020502020306" pitchFamily="34" charset="0"/>
              </a:rPr>
              <a:t> November</a:t>
            </a:r>
          </a:p>
        </p:txBody>
      </p:sp>
      <p:pic>
        <p:nvPicPr>
          <p:cNvPr id="1026" name="Picture 2" descr="lab reports clip art - Clip Art Library">
            <a:extLst>
              <a:ext uri="{FF2B5EF4-FFF2-40B4-BE49-F238E27FC236}">
                <a16:creationId xmlns:a16="http://schemas.microsoft.com/office/drawing/2014/main" id="{72067ED8-F026-457A-8B90-102B17243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2" t="15426" r="10694" b="10055"/>
          <a:stretch/>
        </p:blipFill>
        <p:spPr bwMode="auto">
          <a:xfrm>
            <a:off x="7911547" y="3602038"/>
            <a:ext cx="4187688" cy="316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oring Boss Baby GIF - Boring Boss Baby Sleepy - Discover &amp; Share GIFs">
            <a:extLst>
              <a:ext uri="{FF2B5EF4-FFF2-40B4-BE49-F238E27FC236}">
                <a16:creationId xmlns:a16="http://schemas.microsoft.com/office/drawing/2014/main" id="{83DC9019-AF2B-48E6-A904-EBC12296B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92" y="3746173"/>
            <a:ext cx="4270407" cy="285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374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Staffing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000" dirty="0" err="1">
                <a:latin typeface="Berlin Sans FB" panose="020E0602020502020306" pitchFamily="34" charset="0"/>
              </a:rPr>
              <a:t>SfL</a:t>
            </a:r>
            <a:r>
              <a:rPr lang="en-GB" sz="4000" dirty="0">
                <a:latin typeface="Berlin Sans FB" panose="020E0602020502020306" pitchFamily="34" charset="0"/>
              </a:rPr>
              <a:t> – Laura Adam 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P7 NQT Cover and P2 Friday – Aoife O’Donnell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P3M – Harriet Shortall (Thursday and Friday)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Some absence but still on budget for cover.</a:t>
            </a:r>
          </a:p>
          <a:p>
            <a:pPr marL="0" indent="0">
              <a:buNone/>
            </a:pPr>
            <a:r>
              <a:rPr lang="en-GB" sz="4000" dirty="0">
                <a:latin typeface="Berlin Sans FB" panose="020E0602020502020306" pitchFamily="34" charset="0"/>
              </a:rPr>
              <a:t> </a:t>
            </a:r>
          </a:p>
        </p:txBody>
      </p:sp>
      <p:pic>
        <p:nvPicPr>
          <p:cNvPr id="2054" name="Picture 6" descr="Free Welcome Cartoon Cliparts, Download Free Welcome Cartoon Cliparts png  images, Free ClipArts on Clipart Library">
            <a:extLst>
              <a:ext uri="{FF2B5EF4-FFF2-40B4-BE49-F238E27FC236}">
                <a16:creationId xmlns:a16="http://schemas.microsoft.com/office/drawing/2014/main" id="{8BCF95C2-F532-4F61-A3DA-DAC4C1FEDD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8" b="96154" l="1087" r="97464">
                        <a14:foregroundMark x1="8333" y1="40110" x2="8333" y2="40110"/>
                        <a14:foregroundMark x1="12681" y1="41209" x2="12681" y2="41209"/>
                        <a14:foregroundMark x1="16667" y1="40659" x2="16667" y2="40659"/>
                        <a14:foregroundMark x1="11232" y1="40659" x2="11232" y2="40659"/>
                        <a14:foregroundMark x1="3623" y1="47802" x2="3623" y2="47802"/>
                        <a14:foregroundMark x1="4710" y1="47802" x2="4710" y2="47802"/>
                        <a14:foregroundMark x1="3261" y1="53297" x2="3261" y2="53297"/>
                        <a14:foregroundMark x1="3986" y1="57143" x2="3986" y2="57143"/>
                        <a14:foregroundMark x1="1087" y1="56044" x2="1087" y2="56044"/>
                        <a14:foregroundMark x1="9420" y1="59341" x2="9420" y2="59341"/>
                        <a14:foregroundMark x1="16667" y1="54945" x2="16667" y2="54945"/>
                        <a14:foregroundMark x1="19928" y1="47802" x2="19928" y2="47802"/>
                        <a14:foregroundMark x1="20652" y1="47802" x2="20652" y2="47802"/>
                        <a14:foregroundMark x1="4710" y1="46703" x2="11957" y2="42308"/>
                        <a14:foregroundMark x1="2899" y1="56044" x2="14493" y2="51099"/>
                        <a14:foregroundMark x1="14493" y1="51099" x2="19565" y2="46703"/>
                        <a14:foregroundMark x1="5072" y1="90110" x2="5072" y2="90110"/>
                        <a14:foregroundMark x1="84420" y1="58242" x2="84420" y2="58242"/>
                        <a14:foregroundMark x1="81884" y1="54945" x2="91667" y2="53846"/>
                        <a14:foregroundMark x1="91667" y1="53846" x2="93478" y2="61538"/>
                        <a14:foregroundMark x1="82609" y1="50000" x2="92754" y2="50000"/>
                        <a14:foregroundMark x1="92754" y1="50000" x2="93116" y2="50549"/>
                        <a14:foregroundMark x1="98188" y1="61538" x2="98188" y2="61538"/>
                        <a14:foregroundMark x1="52536" y1="96703" x2="52536" y2="96703"/>
                        <a14:foregroundMark x1="42754" y1="4396" x2="42754" y2="4396"/>
                        <a14:foregroundMark x1="55072" y1="2198" x2="55072" y2="2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39" y="1654559"/>
            <a:ext cx="5381819" cy="354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92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Staffing Changes coming…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0665-38A0-466F-88F6-94EC8A4F45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PSO - advertised</a:t>
            </a:r>
          </a:p>
          <a:p>
            <a:r>
              <a:rPr lang="en-GB" sz="4000" dirty="0">
                <a:latin typeface="Berlin Sans FB" panose="020E0602020502020306" pitchFamily="34" charset="0"/>
              </a:rPr>
              <a:t>PSA – vacancy declared but currently covered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0AAFC-E340-4878-957E-5AA1223EEB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968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Session so far…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7415" y="1315208"/>
            <a:ext cx="6246055" cy="4767195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erlin Sans FB" panose="020E0602020502020306" pitchFamily="34" charset="0"/>
              </a:rPr>
              <a:t>Parent Consultations in the Big Hall</a:t>
            </a:r>
          </a:p>
          <a:p>
            <a:r>
              <a:rPr lang="en-GB" dirty="0">
                <a:latin typeface="Berlin Sans FB" panose="020E0602020502020306" pitchFamily="34" charset="0"/>
              </a:rPr>
              <a:t>Learning through Play in P5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Nurture Groups are up and running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Students are returning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Pace and Challenge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Formative Assessment (Learning Community)</a:t>
            </a:r>
          </a:p>
          <a:p>
            <a:r>
              <a:rPr lang="en-GB" dirty="0">
                <a:latin typeface="Berlin Sans FB" panose="020E0602020502020306" pitchFamily="34" charset="0"/>
              </a:rPr>
              <a:t>PSA Disco</a:t>
            </a: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sz="2800" dirty="0">
              <a:latin typeface="Berlin Sans FB" panose="020E0602020502020306" pitchFamily="34" charset="0"/>
            </a:endParaRPr>
          </a:p>
        </p:txBody>
      </p:sp>
      <p:pic>
        <p:nvPicPr>
          <p:cNvPr id="5122" name="Picture 2" descr="One Big Dream Travel and Tours">
            <a:extLst>
              <a:ext uri="{FF2B5EF4-FFF2-40B4-BE49-F238E27FC236}">
                <a16:creationId xmlns:a16="http://schemas.microsoft.com/office/drawing/2014/main" id="{76FFB78B-AD9B-4B57-92DC-57542C80F56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04" y="1220650"/>
            <a:ext cx="4956313" cy="495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99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And coming up…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7415" y="1315208"/>
            <a:ext cx="6246055" cy="4767195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erlin Sans FB" panose="020E0602020502020306" pitchFamily="34" charset="0"/>
              </a:rPr>
              <a:t>Winter Wonderland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End of Term Church Service </a:t>
            </a:r>
          </a:p>
          <a:p>
            <a:r>
              <a:rPr lang="en-GB" dirty="0">
                <a:latin typeface="Berlin Sans FB" panose="020E0602020502020306" pitchFamily="34" charset="0"/>
              </a:rPr>
              <a:t>Walking in a Winter Wonderland</a:t>
            </a:r>
          </a:p>
          <a:p>
            <a:r>
              <a:rPr lang="en-GB" sz="2800" dirty="0">
                <a:latin typeface="Berlin Sans FB" panose="020E0602020502020306" pitchFamily="34" charset="0"/>
              </a:rPr>
              <a:t>PC Chair meets Pupil Council – “gird your loins!</a:t>
            </a:r>
            <a:r>
              <a:rPr lang="en-GB" dirty="0">
                <a:latin typeface="Berlin Sans FB" panose="020E0602020502020306" pitchFamily="34" charset="0"/>
              </a:rPr>
              <a:t>”</a:t>
            </a:r>
            <a:endParaRPr lang="en-GB" sz="2800" dirty="0">
              <a:latin typeface="Berlin Sans FB" panose="020E0602020502020306" pitchFamily="34" charset="0"/>
            </a:endParaRPr>
          </a:p>
          <a:p>
            <a:r>
              <a:rPr lang="en-GB" dirty="0">
                <a:latin typeface="Berlin Sans FB" panose="020E0602020502020306" pitchFamily="34" charset="0"/>
              </a:rPr>
              <a:t>Whole School to the Pantomime!</a:t>
            </a:r>
          </a:p>
          <a:p>
            <a:endParaRPr lang="en-GB" sz="2800" dirty="0">
              <a:latin typeface="Berlin Sans FB" panose="020E0602020502020306" pitchFamily="34" charset="0"/>
            </a:endParaRPr>
          </a:p>
        </p:txBody>
      </p:sp>
      <p:pic>
        <p:nvPicPr>
          <p:cNvPr id="5122" name="Picture 2" descr="One Big Dream Travel and Tours">
            <a:extLst>
              <a:ext uri="{FF2B5EF4-FFF2-40B4-BE49-F238E27FC236}">
                <a16:creationId xmlns:a16="http://schemas.microsoft.com/office/drawing/2014/main" id="{76FFB78B-AD9B-4B57-92DC-57542C80F56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04" y="1220650"/>
            <a:ext cx="4956313" cy="495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60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0892"/>
            <a:ext cx="10515600" cy="760290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Building Works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897880" cy="4351338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Berlin Sans FB" panose="020E0602020502020306" pitchFamily="34" charset="0"/>
              </a:rPr>
              <a:t>We are now water-tight</a:t>
            </a:r>
          </a:p>
          <a:p>
            <a:endParaRPr lang="en-GB" sz="2800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4098" name="Picture 2" descr="Water, Water, Everywhere | Leaks Are Fun">
            <a:extLst>
              <a:ext uri="{FF2B5EF4-FFF2-40B4-BE49-F238E27FC236}">
                <a16:creationId xmlns:a16="http://schemas.microsoft.com/office/drawing/2014/main" id="{CEA6DBFC-10BA-41BA-9618-2F1112A18FE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1" y="2463057"/>
            <a:ext cx="5774330" cy="29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907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Attendance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60F66-DE94-431C-8144-776954C2E1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Berlin Sans FB" panose="020E0602020502020306" pitchFamily="34" charset="0"/>
              </a:rPr>
              <a:t>Attendance is generally very good at Blackhall</a:t>
            </a:r>
          </a:p>
          <a:p>
            <a:r>
              <a:rPr lang="en-GB" sz="3200" dirty="0">
                <a:latin typeface="Berlin Sans FB" panose="020E0602020502020306" pitchFamily="34" charset="0"/>
              </a:rPr>
              <a:t>If you require more than 2 weeks absence from school, this must go through the authority.</a:t>
            </a:r>
          </a:p>
          <a:p>
            <a:endParaRPr lang="en-GB" dirty="0"/>
          </a:p>
        </p:txBody>
      </p:sp>
      <p:pic>
        <p:nvPicPr>
          <p:cNvPr id="1026" name="Picture 2" descr="Taking Attendance Just Got Fun With This Awesome Teacher Tip">
            <a:extLst>
              <a:ext uri="{FF2B5EF4-FFF2-40B4-BE49-F238E27FC236}">
                <a16:creationId xmlns:a16="http://schemas.microsoft.com/office/drawing/2014/main" id="{E6D5DE94-3EC6-4863-84A5-383BF74D8F2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2316480"/>
            <a:ext cx="5557976" cy="255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78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GB" sz="3200">
                <a:solidFill>
                  <a:schemeClr val="bg1"/>
                </a:solidFill>
                <a:latin typeface="Berlin Sans FB" panose="020E0602020502020306" pitchFamily="34" charset="0"/>
              </a:rPr>
              <a:t>Attainment Data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2C44C62-395A-46AB-908C-776862302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931443"/>
              </p:ext>
            </p:extLst>
          </p:nvPr>
        </p:nvGraphicFramePr>
        <p:xfrm>
          <a:off x="337613" y="2222695"/>
          <a:ext cx="11429842" cy="3291837"/>
        </p:xfrm>
        <a:graphic>
          <a:graphicData uri="http://schemas.openxmlformats.org/drawingml/2006/table">
            <a:tbl>
              <a:tblPr/>
              <a:tblGrid>
                <a:gridCol w="881588">
                  <a:extLst>
                    <a:ext uri="{9D8B030D-6E8A-4147-A177-3AD203B41FA5}">
                      <a16:colId xmlns:a16="http://schemas.microsoft.com/office/drawing/2014/main" val="4016882871"/>
                    </a:ext>
                  </a:extLst>
                </a:gridCol>
                <a:gridCol w="1260276">
                  <a:extLst>
                    <a:ext uri="{9D8B030D-6E8A-4147-A177-3AD203B41FA5}">
                      <a16:colId xmlns:a16="http://schemas.microsoft.com/office/drawing/2014/main" val="2763727298"/>
                    </a:ext>
                  </a:extLst>
                </a:gridCol>
                <a:gridCol w="866440">
                  <a:extLst>
                    <a:ext uri="{9D8B030D-6E8A-4147-A177-3AD203B41FA5}">
                      <a16:colId xmlns:a16="http://schemas.microsoft.com/office/drawing/2014/main" val="981295940"/>
                    </a:ext>
                  </a:extLst>
                </a:gridCol>
                <a:gridCol w="947227">
                  <a:extLst>
                    <a:ext uri="{9D8B030D-6E8A-4147-A177-3AD203B41FA5}">
                      <a16:colId xmlns:a16="http://schemas.microsoft.com/office/drawing/2014/main" val="1774504052"/>
                    </a:ext>
                  </a:extLst>
                </a:gridCol>
                <a:gridCol w="914409">
                  <a:extLst>
                    <a:ext uri="{9D8B030D-6E8A-4147-A177-3AD203B41FA5}">
                      <a16:colId xmlns:a16="http://schemas.microsoft.com/office/drawing/2014/main" val="3721717892"/>
                    </a:ext>
                  </a:extLst>
                </a:gridCol>
                <a:gridCol w="914409">
                  <a:extLst>
                    <a:ext uri="{9D8B030D-6E8A-4147-A177-3AD203B41FA5}">
                      <a16:colId xmlns:a16="http://schemas.microsoft.com/office/drawing/2014/main" val="3894799292"/>
                    </a:ext>
                  </a:extLst>
                </a:gridCol>
                <a:gridCol w="868964">
                  <a:extLst>
                    <a:ext uri="{9D8B030D-6E8A-4147-A177-3AD203B41FA5}">
                      <a16:colId xmlns:a16="http://schemas.microsoft.com/office/drawing/2014/main" val="3711903575"/>
                    </a:ext>
                  </a:extLst>
                </a:gridCol>
                <a:gridCol w="868965">
                  <a:extLst>
                    <a:ext uri="{9D8B030D-6E8A-4147-A177-3AD203B41FA5}">
                      <a16:colId xmlns:a16="http://schemas.microsoft.com/office/drawing/2014/main" val="3087889767"/>
                    </a:ext>
                  </a:extLst>
                </a:gridCol>
                <a:gridCol w="868965">
                  <a:extLst>
                    <a:ext uri="{9D8B030D-6E8A-4147-A177-3AD203B41FA5}">
                      <a16:colId xmlns:a16="http://schemas.microsoft.com/office/drawing/2014/main" val="1277824826"/>
                    </a:ext>
                  </a:extLst>
                </a:gridCol>
                <a:gridCol w="805851">
                  <a:extLst>
                    <a:ext uri="{9D8B030D-6E8A-4147-A177-3AD203B41FA5}">
                      <a16:colId xmlns:a16="http://schemas.microsoft.com/office/drawing/2014/main" val="64479488"/>
                    </a:ext>
                  </a:extLst>
                </a:gridCol>
                <a:gridCol w="1116374">
                  <a:extLst>
                    <a:ext uri="{9D8B030D-6E8A-4147-A177-3AD203B41FA5}">
                      <a16:colId xmlns:a16="http://schemas.microsoft.com/office/drawing/2014/main" val="3801527409"/>
                    </a:ext>
                  </a:extLst>
                </a:gridCol>
                <a:gridCol w="1116374">
                  <a:extLst>
                    <a:ext uri="{9D8B030D-6E8A-4147-A177-3AD203B41FA5}">
                      <a16:colId xmlns:a16="http://schemas.microsoft.com/office/drawing/2014/main" val="1032024675"/>
                    </a:ext>
                  </a:extLst>
                </a:gridCol>
              </a:tblGrid>
              <a:tr h="883669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Stage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Session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Tracking Period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Reading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Reading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Writing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Writing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L&amp;T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L&amp;T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Numeracy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Numeracy Not on Track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163010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80.85%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19.15%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74.47%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95.74%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85.11%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584795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82.61%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82.61%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89.13%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89.13%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983577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83.33%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75.93%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94.44%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87.04%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861015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85.96%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14.04%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77.19%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92.98%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348763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88.31%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83.12%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96.10%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85.71%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12.99%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415597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84.62%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15.38%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89.23%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16182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P7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Blackhall PS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86.67%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13.33%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8.00%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88.00%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12.00%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452" marR="14452" marT="144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08428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358398B4-1DF7-49E2-8AA3-F6B635DB3E05}"/>
              </a:ext>
            </a:extLst>
          </p:cNvPr>
          <p:cNvSpPr txBox="1">
            <a:spLocks/>
          </p:cNvSpPr>
          <p:nvPr/>
        </p:nvSpPr>
        <p:spPr>
          <a:xfrm>
            <a:off x="337613" y="1343468"/>
            <a:ext cx="10515600" cy="744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latin typeface="Berlin Sans FB" panose="020E0602020502020306" pitchFamily="34" charset="0"/>
              </a:rPr>
              <a:t>We have to submit figures in November, March and May.  </a:t>
            </a:r>
          </a:p>
        </p:txBody>
      </p:sp>
    </p:spTree>
    <p:extLst>
      <p:ext uri="{BB962C8B-B14F-4D97-AF65-F5344CB8AC3E}">
        <p14:creationId xmlns:p14="http://schemas.microsoft.com/office/powerpoint/2010/main" val="3770880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47" y="104100"/>
            <a:ext cx="10515600" cy="1325563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School Improvement Plan Priorities</a:t>
            </a:r>
            <a:br>
              <a:rPr lang="en-GB" dirty="0">
                <a:latin typeface="Berlin Sans FB" panose="020E0602020502020306" pitchFamily="34" charset="0"/>
              </a:rPr>
            </a:br>
            <a:r>
              <a:rPr lang="en-GB" dirty="0">
                <a:latin typeface="Berlin Sans FB" panose="020E0602020502020306" pitchFamily="34" charset="0"/>
              </a:rPr>
              <a:t>Working Parties;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5347" y="1429663"/>
            <a:ext cx="5804453" cy="4747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800" dirty="0">
              <a:latin typeface="Berlin Sans FB" panose="020E0602020502020306" pitchFamily="34" charset="0"/>
            </a:endParaRPr>
          </a:p>
          <a:p>
            <a:r>
              <a:rPr lang="en-GB" sz="3100" dirty="0">
                <a:latin typeface="Berlin Sans FB" panose="020E0602020502020306" pitchFamily="34" charset="0"/>
              </a:rPr>
              <a:t>Spelling – resources and policy</a:t>
            </a:r>
          </a:p>
          <a:p>
            <a:r>
              <a:rPr lang="en-GB" sz="3100" dirty="0">
                <a:latin typeface="Berlin Sans FB" panose="020E0602020502020306" pitchFamily="34" charset="0"/>
              </a:rPr>
              <a:t>Reading – resources and strategies for teaching skills</a:t>
            </a:r>
          </a:p>
          <a:p>
            <a:r>
              <a:rPr lang="en-GB" sz="3100" dirty="0">
                <a:latin typeface="Berlin Sans FB" panose="020E0602020502020306" pitchFamily="34" charset="0"/>
              </a:rPr>
              <a:t>Written Report Format – parents and carers consultation required</a:t>
            </a: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A60BE-10BD-4704-9437-085073575A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408" y="83266"/>
            <a:ext cx="2872409" cy="3155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034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64EC-2368-4908-880D-54A164C8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152400"/>
            <a:ext cx="5019261" cy="1325563"/>
          </a:xfrm>
        </p:spPr>
        <p:txBody>
          <a:bodyPr/>
          <a:lstStyle/>
          <a:p>
            <a:r>
              <a:rPr lang="en-GB" dirty="0">
                <a:latin typeface="Berlin Sans FB" panose="020E0602020502020306" pitchFamily="34" charset="0"/>
              </a:rPr>
              <a:t>Finance Committee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3B0FA-9E5D-4E65-B26D-47EE48FFF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328" y="1855305"/>
            <a:ext cx="5536097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First Finance Committee scheduled for 5</a:t>
            </a:r>
            <a:r>
              <a:rPr lang="en-GB" baseline="30000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th</a:t>
            </a:r>
            <a:r>
              <a:rPr lang="en-GB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 December.</a:t>
            </a:r>
          </a:p>
          <a:p>
            <a:pPr marL="0" lvl="0" indent="0">
              <a:buNone/>
            </a:pPr>
            <a:r>
              <a:rPr lang="en-GB" dirty="0">
                <a:latin typeface="Berlin Sans FB" panose="020E0602020502020306" pitchFamily="34" charset="0"/>
                <a:ea typeface="Times New Roman" panose="02020603050405020304" pitchFamily="18" charset="0"/>
              </a:rPr>
              <a:t>Many thanks to Sine Munro</a:t>
            </a:r>
          </a:p>
          <a:p>
            <a:pPr marL="0" lvl="0" indent="0">
              <a:buNone/>
            </a:pPr>
            <a:r>
              <a:rPr lang="en-GB" dirty="0">
                <a:effectLst/>
                <a:latin typeface="Berlin Sans FB" panose="020E0602020502020306" pitchFamily="34" charset="0"/>
                <a:ea typeface="Times New Roman" panose="02020603050405020304" pitchFamily="18" charset="0"/>
              </a:rPr>
              <a:t>Planned spending on resources</a:t>
            </a:r>
          </a:p>
          <a:p>
            <a:pPr marL="0" lvl="0" indent="0">
              <a:buNone/>
            </a:pPr>
            <a:r>
              <a:rPr lang="en-GB" dirty="0">
                <a:latin typeface="Berlin Sans FB" panose="020E0602020502020306" pitchFamily="34" charset="0"/>
                <a:ea typeface="Times New Roman" panose="02020603050405020304" pitchFamily="18" charset="0"/>
              </a:rPr>
              <a:t>P1 and P2 play resources</a:t>
            </a:r>
            <a:endParaRPr lang="en-GB" dirty="0">
              <a:effectLst/>
              <a:latin typeface="Berlin Sans FB" panose="020E0602020502020306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dirty="0">
              <a:effectLst/>
              <a:latin typeface="Berlin Sans FB" panose="020E0602020502020306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dirty="0">
              <a:effectLst/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endParaRPr lang="en-GB" dirty="0">
              <a:latin typeface="Berlin Sans FB" panose="020E0602020502020306" pitchFamily="34" charset="0"/>
            </a:endParaRPr>
          </a:p>
          <a:p>
            <a:endParaRPr lang="en-GB" dirty="0"/>
          </a:p>
        </p:txBody>
      </p:sp>
      <p:pic>
        <p:nvPicPr>
          <p:cNvPr id="1026" name="Picture 2" descr="Financial services panel by Panelbase">
            <a:extLst>
              <a:ext uri="{FF2B5EF4-FFF2-40B4-BE49-F238E27FC236}">
                <a16:creationId xmlns:a16="http://schemas.microsoft.com/office/drawing/2014/main" id="{A7724495-32E8-45B1-8806-1125AE71E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4972453" cy="202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582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1917</TotalTime>
  <Words>492</Words>
  <Application>Microsoft Office PowerPoint</Application>
  <PresentationFormat>Widescreen</PresentationFormat>
  <Paragraphs>145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Berlin Sans FB</vt:lpstr>
      <vt:lpstr>Calibri</vt:lpstr>
      <vt:lpstr>Calibri Light</vt:lpstr>
      <vt:lpstr>Office Theme</vt:lpstr>
      <vt:lpstr>Parent Council Head Teacher’s Report</vt:lpstr>
      <vt:lpstr>Staffing</vt:lpstr>
      <vt:lpstr>Staffing Changes coming…</vt:lpstr>
      <vt:lpstr>School Session so far…</vt:lpstr>
      <vt:lpstr>And coming up…</vt:lpstr>
      <vt:lpstr>Building Works</vt:lpstr>
      <vt:lpstr>Attendance</vt:lpstr>
      <vt:lpstr>Attainment Data</vt:lpstr>
      <vt:lpstr>School Improvement Plan Priorities Working Parties;</vt:lpstr>
      <vt:lpstr>Finance Committee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Council Head Teacher’s Report</dc:title>
  <dc:creator>Kirsty Martin</dc:creator>
  <cp:lastModifiedBy>Kirsty Martin</cp:lastModifiedBy>
  <cp:revision>7</cp:revision>
  <dcterms:created xsi:type="dcterms:W3CDTF">2022-09-09T15:36:26Z</dcterms:created>
  <dcterms:modified xsi:type="dcterms:W3CDTF">2023-03-09T12:27:26Z</dcterms:modified>
</cp:coreProperties>
</file>